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115_FDA605D0.xml" ContentType="application/vnd.ms-powerpoint.comments+xml"/>
  <Override PartName="/ppt/notesSlides/notesSlide2.xml" ContentType="application/vnd.openxmlformats-officedocument.presentationml.notesSlide+xml"/>
  <Override PartName="/ppt/comments/modernComment_113_279A0F62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708" r:id="rId5"/>
    <p:sldMasterId id="2147483730" r:id="rId6"/>
  </p:sldMasterIdLst>
  <p:notesMasterIdLst>
    <p:notesMasterId r:id="rId34"/>
  </p:notesMasterIdLst>
  <p:handoutMasterIdLst>
    <p:handoutMasterId r:id="rId35"/>
  </p:handoutMasterIdLst>
  <p:sldIdLst>
    <p:sldId id="259" r:id="rId7"/>
    <p:sldId id="260" r:id="rId8"/>
    <p:sldId id="272" r:id="rId9"/>
    <p:sldId id="264" r:id="rId10"/>
    <p:sldId id="267" r:id="rId11"/>
    <p:sldId id="300" r:id="rId12"/>
    <p:sldId id="301" r:id="rId13"/>
    <p:sldId id="302" r:id="rId14"/>
    <p:sldId id="269" r:id="rId15"/>
    <p:sldId id="271" r:id="rId16"/>
    <p:sldId id="280" r:id="rId17"/>
    <p:sldId id="289" r:id="rId18"/>
    <p:sldId id="290" r:id="rId19"/>
    <p:sldId id="273" r:id="rId20"/>
    <p:sldId id="291" r:id="rId21"/>
    <p:sldId id="277" r:id="rId22"/>
    <p:sldId id="278" r:id="rId23"/>
    <p:sldId id="281" r:id="rId24"/>
    <p:sldId id="306" r:id="rId25"/>
    <p:sldId id="305" r:id="rId26"/>
    <p:sldId id="304" r:id="rId27"/>
    <p:sldId id="303" r:id="rId28"/>
    <p:sldId id="307" r:id="rId29"/>
    <p:sldId id="295" r:id="rId30"/>
    <p:sldId id="275" r:id="rId31"/>
    <p:sldId id="279" r:id="rId32"/>
    <p:sldId id="27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DDC908-5EB5-EDFB-6E34-3B6C89B0EF32}" name="Alison R. Jamison-Haggwood" initials="AJ" userId="S::jamisoar@dhec.sc.gov::ccea61bd-f940-40d3-bc6f-570cf527fd0b" providerId="AD"/>
  <p188:author id="{360F8D75-57E6-76B7-F951-7708DEE0C741}" name="LaKita D. Johnson" initials="LJ" userId="S::johnsol@dhec.sc.gov::7384205d-1f97-465e-8297-2845fb56e29e" providerId="AD"/>
  <p188:author id="{A81AD9E1-6300-1B38-E5CD-6E46480CFFE4}" name="Martha Buchanan" initials="MB" userId="S::BuchanM@dhec.sc.gov::d98e9819-bdd2-41d0-bd29-c80c9ca1fa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666"/>
    <a:srgbClr val="23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546BB-9209-2DE2-EC42-243DEC4A7761}" v="10" dt="2025-08-04T17:52:14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0"/>
    <p:restoredTop sz="89928" autoAdjust="0"/>
  </p:normalViewPr>
  <p:slideViewPr>
    <p:cSldViewPr snapToGrid="0">
      <p:cViewPr varScale="1">
        <p:scale>
          <a:sx n="77" d="100"/>
          <a:sy n="77" d="100"/>
        </p:scale>
        <p:origin x="124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8" d="100"/>
          <a:sy n="148" d="100"/>
        </p:scale>
        <p:origin x="35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omments/modernComment_113_279A0F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B1AFA4-8522-4879-84CA-EE73C7D26407}" authorId="{360F8D75-57E6-76B7-F951-7708DEE0C741}" created="2025-07-17T13:17:03.224">
    <pc:sldMkLst xmlns:pc="http://schemas.microsoft.com/office/powerpoint/2013/main/command">
      <pc:docMk/>
      <pc:sldMk cId="664407906" sldId="275"/>
    </pc:sldMkLst>
    <p188:replyLst>
      <p188:reply id="{77B8FB56-58D8-414E-95A5-DBA28DC07B86}" authorId="{360F8D75-57E6-76B7-F951-7708DEE0C741}" created="2025-07-18T14:35:54.914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Remove Central Office Health Department down.</a:t>
        </a:r>
      </a:p>
    </p188:txBody>
  </p188:cm>
</p188:cmLst>
</file>

<file path=ppt/comments/modernComment_115_FDA605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1AC3E6-A5BF-488C-A115-89F780CEF6B2}" authorId="{360F8D75-57E6-76B7-F951-7708DEE0C741}" created="2025-07-17T12:59:10.744">
    <pc:sldMkLst xmlns:pc="http://schemas.microsoft.com/office/powerpoint/2013/main/command">
      <pc:docMk/>
      <pc:sldMk cId="4255516112" sldId="277"/>
    </pc:sldMkLst>
    <p188:replyLst>
      <p188:reply id="{CBC44D2A-C0FB-4A4C-95EB-D68E5359B8B2}" authorId="{360F8D75-57E6-76B7-F951-7708DEE0C741}" created="2025-07-18T14:35:07.539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Remove MeVa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4C168E-D03C-8B4A-42EB-B9B52F288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F8235-904A-006D-9410-8B1DD8F98B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B69F7-C01B-8744-A14B-043441A647F6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8481C-EB0A-AA64-4AE5-1A65BE1DC6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A4AC2-5574-506C-7BE4-93C5AF3CF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65AD0-1C40-DD47-BB57-8BBC4B86B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61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8B22D-88DB-3C4A-AD5F-25716845C1A9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1128-CC05-D34E-97C6-25E85BB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8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1128-CC05-D34E-97C6-25E85BBF5C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1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NP swab is preferable for the Public Health Laboratory because it will allow additional testing on </a:t>
            </a:r>
            <a:r>
              <a:rPr lang="en-US" dirty="0" err="1"/>
              <a:t>Biofire</a:t>
            </a:r>
            <a:r>
              <a:rPr lang="en-US" dirty="0"/>
              <a:t>  for other rash-causing viruses.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IgM testing only done at CDC. PHL will coordinate specimen shipment if indicated.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IgG serology testing is available for the determination of immunity status and convalescent serum testing.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Collect convalescent specimens 10-30 days after the acute specimen was collected.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1128-CC05-D34E-97C6-25E85BBF5C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343" y="3094028"/>
            <a:ext cx="9909313" cy="144262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7351"/>
            <a:ext cx="9144000" cy="1013254"/>
          </a:xfrm>
          <a:noFill/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C DPH Logo" descr="Logo for the South Carolina Department of Public Health">
            <a:extLst>
              <a:ext uri="{FF2B5EF4-FFF2-40B4-BE49-F238E27FC236}">
                <a16:creationId xmlns:a16="http://schemas.microsoft.com/office/drawing/2014/main" id="{E89356F5-DA7A-47DB-357E-40D18BAA2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1132" y="633464"/>
            <a:ext cx="2109736" cy="21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543126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7106"/>
            <a:ext cx="3932237" cy="3601881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2B1401-C8E6-AC05-94BE-1DE77C60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FD763F-A6BD-3B3E-AF58-2550B5F5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26412C-56BE-1AD6-D888-F6980F57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1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343" y="3094028"/>
            <a:ext cx="9909313" cy="144262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7351"/>
            <a:ext cx="9144000" cy="1013254"/>
          </a:xfrm>
          <a:noFill/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C DPH Logo" descr="Logo for the South Carolina Department of Public Health">
            <a:extLst>
              <a:ext uri="{FF2B5EF4-FFF2-40B4-BE49-F238E27FC236}">
                <a16:creationId xmlns:a16="http://schemas.microsoft.com/office/drawing/2014/main" id="{E89356F5-DA7A-47DB-357E-40D18BAA2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1132" y="633464"/>
            <a:ext cx="2109736" cy="21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5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5404" y="6356350"/>
            <a:ext cx="698395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36385"/>
            <a:ext cx="10515600" cy="223774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55841"/>
            <a:ext cx="10515600" cy="251680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1B193E-C46D-8D7C-A359-A59CC1DE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0480BA-184A-BFBC-9D04-509959F4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1FBF9-B5F3-6243-CF13-27E95BD4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7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E605E7-8240-3742-337D-3A1EAB22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6AD64B-668A-37C1-3B29-365E2B9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EAFAF2-07B7-6F30-614A-2C437B37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762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3BCB93D-0651-2B11-7427-6DBEF2E3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8B88E4-E94E-A028-A582-EE2538FE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8BA754-1835-B1E8-BF4B-80C44926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133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51524" y="6356350"/>
            <a:ext cx="702276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4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40290" y="6356350"/>
            <a:ext cx="713509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5455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6878"/>
            <a:ext cx="3932237" cy="3632109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D263477-5960-871E-A246-E863973C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F349902-7889-2056-B201-CBAE4C61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E64632-B5C4-8001-2DAD-52533A0E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8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5404" y="6356350"/>
            <a:ext cx="698395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34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543126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7106"/>
            <a:ext cx="3932237" cy="3601881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2B1401-C8E6-AC05-94BE-1DE77C60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FD763F-A6BD-3B3E-AF58-2550B5F5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26412C-56BE-1AD6-D888-F6980F57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3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343" y="3094028"/>
            <a:ext cx="9909313" cy="144262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7351"/>
            <a:ext cx="9144000" cy="1013254"/>
          </a:xfrm>
          <a:noFill/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CB739ED-3655-5B42-964B-2271A617DF48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A99354-9437-9244-8FAE-F406E4ADED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C DPH Logo" descr="Logo for the South Carolina Department of Public Health">
            <a:extLst>
              <a:ext uri="{FF2B5EF4-FFF2-40B4-BE49-F238E27FC236}">
                <a16:creationId xmlns:a16="http://schemas.microsoft.com/office/drawing/2014/main" id="{E89356F5-DA7A-47DB-357E-40D18BAA2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1132" y="633464"/>
            <a:ext cx="2109736" cy="21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5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5404" y="6356350"/>
            <a:ext cx="698395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3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2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48" y="1036385"/>
            <a:ext cx="9034943" cy="2237748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848" y="3537727"/>
            <a:ext cx="9840286" cy="19738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035E7-8392-24C3-6B3F-57854422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739ED-3655-5B42-964B-2271A617DF48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79EF5-3027-E81D-DDCE-FF5BBF54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35C13-964B-0D10-2388-B27944C8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A99354-9437-9244-8FAE-F406E4AD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2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7471EE-72D1-6B5C-7B4E-7DC03D90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FC1737-E69A-6B85-B15D-F85459D7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474CA5-8CF6-B631-EFCD-A2AFBC90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3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762309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76C76B-3DD2-F975-E810-860673F0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4DB862-CC53-D9B2-F019-3360BF7F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71819A-F47B-5CC8-9193-88BFC174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133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51524" y="6356350"/>
            <a:ext cx="702276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9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bg>
      <p:bgPr>
        <a:solidFill>
          <a:srgbClr val="2A4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40290" y="6356350"/>
            <a:ext cx="713509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94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5455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6878"/>
            <a:ext cx="3932237" cy="3632109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A29A5-5A3A-7472-EA1C-9F5EB294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10F74A-2CE6-C039-C6C8-FA8F26F5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FB16FF-2BF4-14A9-E335-08F1995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4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97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543126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7106"/>
            <a:ext cx="3932237" cy="3601881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FABF2B-FDE1-6B3D-9774-12258093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867" y="6492875"/>
            <a:ext cx="2021048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41F806-528C-662D-F590-D663A7F1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1115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093AA1-7149-7698-FB64-98DAA917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3114" y="6492875"/>
            <a:ext cx="1610685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52000"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36385"/>
            <a:ext cx="10515600" cy="223774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55841"/>
            <a:ext cx="10515600" cy="251680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1B193E-C46D-8D7C-A359-A59CC1DE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0480BA-184A-BFBC-9D04-509959F4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1FBF9-B5F3-6243-CF13-27E95BD4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6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E605E7-8240-3742-337D-3A1EAB22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6AD64B-668A-37C1-3B29-365E2B9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EAFAF2-07B7-6F30-614A-2C437B37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4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762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3BCB93D-0651-2B11-7427-6DBEF2E3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8B88E4-E94E-A028-A582-EE2538FE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8BA754-1835-B1E8-BF4B-80C44926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133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51524" y="6356350"/>
            <a:ext cx="702276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8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40290" y="6356350"/>
            <a:ext cx="713509" cy="365125"/>
          </a:xfrm>
          <a:prstGeom prst="rect">
            <a:avLst/>
          </a:prstGeo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4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5455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6878"/>
            <a:ext cx="3932237" cy="3632109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D263477-5960-871E-A246-E863973C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0CB739ED-3655-5B42-964B-2271A617DF4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F349902-7889-2056-B201-CBAE4C61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E64632-B5C4-8001-2DAD-52533A0E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AAA99354-9437-9244-8FAE-F406E4AD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70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"/>
              </a:defRPr>
            </a:lvl1pPr>
          </a:lstStyle>
          <a:p>
            <a:fld id="{0CB739ED-3655-5B42-964B-2271A617DF48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9354-9437-9244-8FAE-F406E4AD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0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70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"/>
              </a:defRPr>
            </a:lvl1pPr>
          </a:lstStyle>
          <a:p>
            <a:fld id="{0CB739ED-3655-5B42-964B-2271A617DF48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9354-9437-9244-8FAE-F406E4AD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2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5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6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0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8760" y="6492875"/>
            <a:ext cx="129120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"/>
              </a:defRPr>
            </a:lvl1pPr>
          </a:lstStyle>
          <a:p>
            <a:fld id="{0CB739ED-3655-5B42-964B-2271A617DF48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7165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SOUTH CAROLINA DEPARTMENT OF PUBLIC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7280" y="6492875"/>
            <a:ext cx="196651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9354-9437-9244-8FAE-F406E4AD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0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easles/data-research/index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easles/data-research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dphe.colorado.gov%2Fdcphr%2Fcommunicable-disease-manual%2Fmeasles&amp;psig=AOvVaw3bZSnYB-73Yqer2r3upqf0&amp;ust=1752778906760000&amp;source=images&amp;cd=vfe&amp;opi=89978449&amp;ved=0CBkQjhxqFwoTCMDLy7aIwo4DFQAAAAAdAAAAABB1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15_FDA605D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dc.gov/vaccines/vpd/mmr/hcp/recommendations.html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8/10/relationships/comments" Target="../comments/modernComment_113_279A0F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pubs/pinkbook/meas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vaccines/pubs/pinkbook/meas.html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pubs/pinkbook/mea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measles/data-research/index.html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measles/data-research/index.htm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measles/data-research/index.html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easles/data-research/index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86C6-8397-A82A-80DA-1C93214A7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Public Health Measles Update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E257D0-530A-AF11-F486-95022D9130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Anna Kathryn Burch, MD</a:t>
            </a:r>
          </a:p>
          <a:p>
            <a:r>
              <a:rPr lang="en-US" dirty="0"/>
              <a:t>Communicable Disease Epidemiology Section</a:t>
            </a:r>
          </a:p>
          <a:p>
            <a:r>
              <a:rPr lang="en-US">
                <a:latin typeface="Times New Roman"/>
                <a:cs typeface="Times New Roman"/>
              </a:rPr>
              <a:t>August 5,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F1EF-0F8A-4F9B-3517-E9B92D0A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State of Measles - 2024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30B1DD-7E10-7624-ABC8-E0809EE97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649" y="1825625"/>
            <a:ext cx="7046702" cy="4351338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00FB4-3252-0F3D-1CD0-5E5431FB6874}"/>
              </a:ext>
            </a:extLst>
          </p:cNvPr>
          <p:cNvSpPr txBox="1"/>
          <p:nvPr/>
        </p:nvSpPr>
        <p:spPr>
          <a:xfrm>
            <a:off x="7543800" y="6038463"/>
            <a:ext cx="4286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Measles Cases and Outbreaks | Measles (Rubeola) | CDC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981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CC3F-DEAC-6A1F-7916-2AE2D210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U.S. Measles Cases</a:t>
            </a:r>
            <a:br>
              <a:rPr lang="en-US" dirty="0">
                <a:latin typeface="Arial Black"/>
              </a:rPr>
            </a:br>
            <a:r>
              <a:rPr lang="en-US" dirty="0">
                <a:latin typeface="Arial Black"/>
              </a:rPr>
              <a:t>January 2023 – July 2025*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9CA86-951A-F8AF-43C9-1101E171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711743"/>
            <a:ext cx="11182350" cy="4276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460F4E-CD5C-A285-B6E8-9D10D2FCA9E7}"/>
              </a:ext>
            </a:extLst>
          </p:cNvPr>
          <p:cNvSpPr txBox="1"/>
          <p:nvPr/>
        </p:nvSpPr>
        <p:spPr>
          <a:xfrm>
            <a:off x="942473" y="6126078"/>
            <a:ext cx="54202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C1D1F"/>
                </a:solidFill>
                <a:latin typeface="Nunito"/>
              </a:rPr>
              <a:t>*2023–2025 case counts are preliminary and subject to change.</a:t>
            </a:r>
            <a:endParaRPr lang="en-US" sz="120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1F9D4-8FB1-2317-6C7A-578B7BB51E2E}"/>
              </a:ext>
            </a:extLst>
          </p:cNvPr>
          <p:cNvSpPr txBox="1"/>
          <p:nvPr/>
        </p:nvSpPr>
        <p:spPr>
          <a:xfrm>
            <a:off x="7489273" y="6126811"/>
            <a:ext cx="42862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hlinkClick r:id="rId3"/>
              </a:rPr>
              <a:t>Measles Cases and Outbreaks | Measles (Rubeola) | CDC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974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CC76-C7D9-6D98-9C58-2BE1B4D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September 2024 SC Case</a:t>
            </a:r>
          </a:p>
        </p:txBody>
      </p:sp>
      <p:pic>
        <p:nvPicPr>
          <p:cNvPr id="9" name="Content Placeholder 8" descr="A picture containing night, engine&#10;&#10;AI-generated content may be incorrect.">
            <a:extLst>
              <a:ext uri="{FF2B5EF4-FFF2-40B4-BE49-F238E27FC236}">
                <a16:creationId xmlns:a16="http://schemas.microsoft.com/office/drawing/2014/main" id="{EAF65065-1309-A9A8-5040-FFA51CA36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6819"/>
          <a:stretch>
            <a:fillRect/>
          </a:stretch>
        </p:blipFill>
        <p:spPr>
          <a:xfrm>
            <a:off x="838200" y="1825625"/>
            <a:ext cx="5181600" cy="4351338"/>
          </a:xfr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A4E9DF-1345-C22D-51F6-875A92C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CDC notified SC DPH’s Central Office of potentially exposed individuals on an international flight that were sitting near a confirmed measles case.</a:t>
            </a:r>
          </a:p>
          <a:p>
            <a:r>
              <a:rPr lang="en-US" sz="1800" dirty="0"/>
              <a:t>Local health department reached out to the individuals and started symptom monitoring.</a:t>
            </a:r>
          </a:p>
          <a:p>
            <a:r>
              <a:rPr lang="en-US" sz="1800" dirty="0"/>
              <a:t>Case was unvaccinated and developed symptoms.</a:t>
            </a:r>
          </a:p>
          <a:p>
            <a:r>
              <a:rPr lang="en-US" sz="1800" dirty="0"/>
              <a:t>70+ people were exposed based off the rash onset date.</a:t>
            </a:r>
          </a:p>
          <a:p>
            <a:r>
              <a:rPr lang="en-US" sz="1800" dirty="0"/>
              <a:t>No secondary cases developed.</a:t>
            </a:r>
          </a:p>
          <a:p>
            <a:r>
              <a:rPr lang="en-US" sz="1800" dirty="0"/>
              <a:t>CDC performed measles genotyping and determined that the flight index case and our secondary case had the same genotype.</a:t>
            </a:r>
          </a:p>
        </p:txBody>
      </p:sp>
    </p:spTree>
    <p:extLst>
      <p:ext uri="{BB962C8B-B14F-4D97-AF65-F5344CB8AC3E}">
        <p14:creationId xmlns:p14="http://schemas.microsoft.com/office/powerpoint/2010/main" val="31902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E18E-84D9-BECD-9BEB-5E5BBDA6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 Black"/>
              </a:rPr>
              <a:t>July 2025 SC Case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396952-4D99-905E-4621-0EAF38DCA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Case traveled to Canada and was exposed to measles.</a:t>
            </a:r>
          </a:p>
          <a:p>
            <a:r>
              <a:rPr lang="en-US" dirty="0"/>
              <a:t>Flew to SC outside of contagious period.</a:t>
            </a:r>
          </a:p>
          <a:p>
            <a:r>
              <a:rPr lang="en-US" dirty="0"/>
              <a:t>Case unvaccinated</a:t>
            </a:r>
          </a:p>
          <a:p>
            <a:r>
              <a:rPr lang="en-US" dirty="0"/>
              <a:t>Monitoring close contacts</a:t>
            </a:r>
          </a:p>
        </p:txBody>
      </p:sp>
      <p:pic>
        <p:nvPicPr>
          <p:cNvPr id="5" name="Content Placeholder 4" descr="A sign on the side of the road&#10;&#10;AI-generated content may be incorrect.">
            <a:extLst>
              <a:ext uri="{FF2B5EF4-FFF2-40B4-BE49-F238E27FC236}">
                <a16:creationId xmlns:a16="http://schemas.microsoft.com/office/drawing/2014/main" id="{E319D8DD-86BC-9EAA-46E7-CE6FDA8DF2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3699" y="1825625"/>
            <a:ext cx="4358602" cy="4351338"/>
          </a:xfrm>
        </p:spPr>
      </p:pic>
    </p:spTree>
    <p:extLst>
      <p:ext uri="{BB962C8B-B14F-4D97-AF65-F5344CB8AC3E}">
        <p14:creationId xmlns:p14="http://schemas.microsoft.com/office/powerpoint/2010/main" val="170477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E5EA-49B7-3E23-6407-AF5B5947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7E08-94E5-8AA8-CD5B-2EFA0033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B4F4-556A-F291-265A-0465372F3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3200" dirty="0">
                <a:latin typeface="Calibri"/>
                <a:ea typeface="Calibri"/>
                <a:cs typeface="Times New Roman"/>
              </a:rPr>
              <a:t>An acute illness characterized by:</a:t>
            </a:r>
          </a:p>
          <a:p>
            <a:r>
              <a:rPr lang="en-US" sz="3200" dirty="0">
                <a:latin typeface="Calibri"/>
                <a:ea typeface="Calibri"/>
                <a:cs typeface="Times New Roman"/>
              </a:rPr>
              <a:t>Temperature, greater than or equal to 101</a:t>
            </a:r>
            <a:r>
              <a:rPr lang="en-US" sz="3200" baseline="30000" dirty="0">
                <a:latin typeface="Calibri"/>
                <a:ea typeface="Calibri"/>
                <a:cs typeface="Times New Roman"/>
              </a:rPr>
              <a:t>o</a:t>
            </a:r>
            <a:r>
              <a:rPr lang="en-US" sz="3200" dirty="0">
                <a:latin typeface="Calibri"/>
                <a:ea typeface="Calibri"/>
                <a:cs typeface="Times New Roman"/>
              </a:rPr>
              <a:t>F; </a:t>
            </a:r>
            <a:r>
              <a:rPr lang="en-US" sz="3200" b="1" dirty="0">
                <a:latin typeface="Calibri"/>
                <a:ea typeface="Calibri"/>
                <a:cs typeface="Times New Roman"/>
              </a:rPr>
              <a:t>and</a:t>
            </a:r>
          </a:p>
          <a:p>
            <a:r>
              <a:rPr lang="en-US" sz="3200" dirty="0">
                <a:latin typeface="Calibri"/>
                <a:ea typeface="Calibri"/>
                <a:cs typeface="Times New Roman"/>
              </a:rPr>
              <a:t>Cough, coryza, and conjunctivitis; followed by</a:t>
            </a:r>
          </a:p>
          <a:p>
            <a:r>
              <a:rPr lang="en-US" sz="3200" dirty="0">
                <a:latin typeface="Calibri"/>
                <a:ea typeface="Calibri"/>
                <a:cs typeface="Times New Roman"/>
              </a:rPr>
              <a:t>Generalized, maculopapular rash lasting 3 or more days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620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21188-1669-0ED2-5DFC-93DAA4AFE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B0B9-3A52-6006-87C1-76E5C794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 anchor="ctr">
            <a:normAutofit/>
          </a:bodyPr>
          <a:lstStyle/>
          <a:p>
            <a:r>
              <a:rPr lang="en-US"/>
              <a:t>Measles Timeline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9C4142-B2A6-C057-F1CF-B23986595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634" y="1919096"/>
            <a:ext cx="11320732" cy="3014206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0354F-71BF-BC11-EFB7-C96B8BBBA3EC}"/>
              </a:ext>
            </a:extLst>
          </p:cNvPr>
          <p:cNvSpPr txBox="1"/>
          <p:nvPr/>
        </p:nvSpPr>
        <p:spPr>
          <a:xfrm>
            <a:off x="6543988" y="6014458"/>
            <a:ext cx="48062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Source: </a:t>
            </a:r>
            <a:r>
              <a:rPr lang="en-US" sz="1200" dirty="0">
                <a:ea typeface="Calibri"/>
                <a:cs typeface="Calibri"/>
                <a:hlinkClick r:id="rId3"/>
              </a:rPr>
              <a:t>Measles – Colorado Department of Public Health &amp; Environment</a:t>
            </a:r>
            <a:endParaRPr lang="en-US" sz="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92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6B1907A-1998-2009-957F-F95246A7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Testing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641446-1539-9271-2FDC-D9CAB258EF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C7AD5-F6B8-CB32-9ED7-A31B9F94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560" y="1823058"/>
            <a:ext cx="5497100" cy="45897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6EE748D-1BA5-BA53-A1C3-E93B2958A1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/>
              <a:t>Preferred</a:t>
            </a:r>
            <a:r>
              <a:rPr lang="en-US" sz="2200" dirty="0"/>
              <a:t>: NP Swab for PCR</a:t>
            </a:r>
            <a:endParaRPr lang="en-US" dirty="0"/>
          </a:p>
          <a:p>
            <a:r>
              <a:rPr lang="en-US" sz="1900" dirty="0"/>
              <a:t>Testing is available for Measles PCR at SC PHL. This can also be used for a respiratory </a:t>
            </a:r>
            <a:r>
              <a:rPr lang="en-US" sz="1900" dirty="0" err="1"/>
              <a:t>BIOFire</a:t>
            </a:r>
            <a:r>
              <a:rPr lang="en-US" sz="1900" dirty="0"/>
              <a:t> if negative.</a:t>
            </a:r>
            <a:endParaRPr lang="en-US" dirty="0"/>
          </a:p>
          <a:p>
            <a:r>
              <a:rPr lang="en-US" sz="2200" dirty="0"/>
              <a:t>Measles IgM</a:t>
            </a:r>
            <a:endParaRPr lang="en-US" dirty="0"/>
          </a:p>
          <a:p>
            <a:pPr lvl="1"/>
            <a:r>
              <a:rPr lang="en-US" sz="1500" dirty="0"/>
              <a:t>Testing available through SC PHL. This will be forwarded to CDC for analysis.</a:t>
            </a:r>
          </a:p>
          <a:p>
            <a:r>
              <a:rPr lang="en-US" sz="2200" dirty="0"/>
              <a:t>Measles Virus Sequencing: Genotyping available through CDC.</a:t>
            </a:r>
            <a:endParaRPr lang="en-US" dirty="0"/>
          </a:p>
          <a:p>
            <a:r>
              <a:rPr lang="en-US" sz="2200" dirty="0"/>
              <a:t>Measles IgG: Available at SC PHL for immunity testing.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161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E301-C031-DB00-39BF-AC1A6AC8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Measles Diagnostic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B5B12-728B-4612-D873-C5B421076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Clinical, epidemiologic, and laboratory data should all be considered when diagnosing measles infection</a:t>
            </a:r>
          </a:p>
          <a:p>
            <a:r>
              <a:rPr lang="en-US" dirty="0"/>
              <a:t>Using serology (IgM) alone to test patients with low pre-test probability of having measles will result in more false positives than true positives</a:t>
            </a:r>
          </a:p>
          <a:p>
            <a:r>
              <a:rPr lang="en-US" dirty="0"/>
              <a:t>Nasopharyngeal (NP) swab </a:t>
            </a:r>
            <a:r>
              <a:rPr lang="en-US" b="1" dirty="0"/>
              <a:t>preferred</a:t>
            </a:r>
            <a:r>
              <a:rPr lang="en-US" dirty="0"/>
              <a:t> for RT-PCR and serology (IgG) </a:t>
            </a:r>
          </a:p>
        </p:txBody>
      </p:sp>
      <p:pic>
        <p:nvPicPr>
          <p:cNvPr id="4" name="Graphic 3" descr="Stethoscope outline">
            <a:extLst>
              <a:ext uri="{FF2B5EF4-FFF2-40B4-BE49-F238E27FC236}">
                <a16:creationId xmlns:a16="http://schemas.microsoft.com/office/drawing/2014/main" id="{3439679F-DFB0-4E1D-C0D2-0B0E84BA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8191" y="4959626"/>
            <a:ext cx="1245704" cy="1212573"/>
          </a:xfrm>
          <a:prstGeom prst="rect">
            <a:avLst/>
          </a:prstGeom>
        </p:spPr>
      </p:pic>
      <p:pic>
        <p:nvPicPr>
          <p:cNvPr id="5" name="Graphic 4" descr="Test tubes with solid fill">
            <a:extLst>
              <a:ext uri="{FF2B5EF4-FFF2-40B4-BE49-F238E27FC236}">
                <a16:creationId xmlns:a16="http://schemas.microsoft.com/office/drawing/2014/main" id="{F383FDA8-2C87-6F29-887B-57BAB2912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8713" y="4959627"/>
            <a:ext cx="1256747" cy="1367181"/>
          </a:xfrm>
          <a:prstGeom prst="rect">
            <a:avLst/>
          </a:prstGeom>
        </p:spPr>
      </p:pic>
      <p:pic>
        <p:nvPicPr>
          <p:cNvPr id="6" name="Graphic 5" descr="Employee badge with solid fill">
            <a:extLst>
              <a:ext uri="{FF2B5EF4-FFF2-40B4-BE49-F238E27FC236}">
                <a16:creationId xmlns:a16="http://schemas.microsoft.com/office/drawing/2014/main" id="{50D3181B-40AD-0CE2-3D88-9776BBACD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0540" y="4805018"/>
            <a:ext cx="1367182" cy="13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6568-FEE3-BFA4-0FD1-A5C9B806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Measles RT-PCR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B8BA-230B-AA4B-C888-77E7C6EE8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RT-PCR testing is most often performed on NP/OP swabs (urine also)</a:t>
            </a:r>
          </a:p>
          <a:p>
            <a:r>
              <a:rPr lang="en-US" dirty="0"/>
              <a:t>Specimens are ideally collected within 3 days of rash onset</a:t>
            </a:r>
          </a:p>
          <a:p>
            <a:r>
              <a:rPr lang="en-US" dirty="0"/>
              <a:t>Proper specimen collection, storage, and processing is critical</a:t>
            </a:r>
          </a:p>
          <a:p>
            <a:r>
              <a:rPr lang="en-US" dirty="0" err="1"/>
              <a:t>rRT</a:t>
            </a:r>
            <a:r>
              <a:rPr lang="en-US" dirty="0"/>
              <a:t>-PCR has much higher sensitivity and specificity than serology</a:t>
            </a:r>
          </a:p>
          <a:p>
            <a:r>
              <a:rPr lang="en-US" dirty="0"/>
              <a:t>CDC and state public health labs can perform </a:t>
            </a:r>
            <a:r>
              <a:rPr lang="en-US" dirty="0" err="1"/>
              <a:t>rRT</a:t>
            </a:r>
            <a:r>
              <a:rPr lang="en-US" dirty="0"/>
              <a:t>-PCR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57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C5B63-1C92-5F7A-5472-7207EE34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Mitigation Measures to Reduce Spread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F10C2-08A7-D846-F725-515BD5485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9037"/>
            <a:ext cx="5260040" cy="39479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Arial"/>
              </a:rPr>
              <a:t>Ensure HCP have presumptive evidence of immunity</a:t>
            </a:r>
          </a:p>
          <a:p>
            <a:r>
              <a:rPr lang="en-US" sz="2200" dirty="0">
                <a:latin typeface="Calibri"/>
                <a:ea typeface="Calibri"/>
                <a:cs typeface="Arial"/>
              </a:rPr>
              <a:t>Rapid identification and isolation of patients with known or suspected measles</a:t>
            </a:r>
          </a:p>
          <a:p>
            <a:r>
              <a:rPr lang="en-US" sz="2200" dirty="0">
                <a:latin typeface="Calibri"/>
                <a:ea typeface="Calibri"/>
                <a:cs typeface="Arial"/>
              </a:rPr>
              <a:t>Adhere to Standard and Airborne Precautions for patients with known or suspected measles</a:t>
            </a:r>
          </a:p>
          <a:p>
            <a:r>
              <a:rPr lang="en-US" sz="2200" dirty="0">
                <a:latin typeface="Calibri"/>
                <a:ea typeface="Calibri"/>
                <a:cs typeface="Arial"/>
              </a:rPr>
              <a:t>Routinely promoting respiratory hygiene and cough etiquette</a:t>
            </a:r>
          </a:p>
          <a:p>
            <a:r>
              <a:rPr lang="en-US" sz="2200" dirty="0">
                <a:latin typeface="Calibri"/>
                <a:ea typeface="Calibri"/>
                <a:cs typeface="Arial"/>
              </a:rPr>
              <a:t>Appropriately manage exposed and ill HCP</a:t>
            </a:r>
            <a:endParaRPr lang="en-US" sz="2200">
              <a:latin typeface="Calibri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87F60-C779-EE42-7E1B-FF631E72E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4966" y="2666065"/>
            <a:ext cx="5248834" cy="35108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When possible, it is recommended to give MMR immunization within 72 hours to exposed, susceptible persons.</a:t>
            </a:r>
          </a:p>
          <a:p>
            <a:r>
              <a:rPr lang="en-US" sz="2000" dirty="0">
                <a:latin typeface="Arial"/>
                <a:cs typeface="Arial"/>
              </a:rPr>
              <a:t>Postexposure Immune Globulin (IG) for pregnant women without verified immunity, immunosuppressed persons, and infants under 1 year of age who are contacts of a measles case within 6 days of exposure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0D1C6-A0E5-44DC-4B51-94302A6CCBB5}"/>
              </a:ext>
            </a:extLst>
          </p:cNvPr>
          <p:cNvSpPr txBox="1"/>
          <p:nvPr/>
        </p:nvSpPr>
        <p:spPr>
          <a:xfrm>
            <a:off x="1560418" y="1829360"/>
            <a:ext cx="38077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Healthcare Infection Control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AEC5A-A422-6EF2-19BC-274A382848C3}"/>
              </a:ext>
            </a:extLst>
          </p:cNvPr>
          <p:cNvSpPr txBox="1"/>
          <p:nvPr/>
        </p:nvSpPr>
        <p:spPr>
          <a:xfrm>
            <a:off x="6247280" y="1829361"/>
            <a:ext cx="55222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Calibri"/>
                <a:cs typeface="Calibri"/>
              </a:rPr>
              <a:t>PEP Recommendations for Exposed Persons</a:t>
            </a:r>
            <a:endParaRPr lang="en-US" sz="24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36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B860-57D9-4245-E355-B280E3576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7E0DA-8ED2-7CD5-82C6-AA5E6903E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Brief review of measles clinical presentation and diagnosis</a:t>
            </a:r>
          </a:p>
          <a:p>
            <a:r>
              <a:rPr lang="en-US" dirty="0"/>
              <a:t>Review epidemiology of measles in SC and USA</a:t>
            </a:r>
          </a:p>
          <a:p>
            <a:r>
              <a:rPr lang="en-US" dirty="0"/>
              <a:t>Review notification steps and response steps</a:t>
            </a:r>
          </a:p>
          <a:p>
            <a:r>
              <a:rPr lang="en-US" dirty="0"/>
              <a:t>Overview of September 2024 and 2025 measles case in SC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24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3C5E3-16BE-B04C-D3FF-20E7651F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4"/>
            <a:ext cx="12192000" cy="67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DF4D-4DDA-C1C0-44CA-6E67B0EE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Postexposure Prophylaxis (PEP)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B2AB-0E01-F8BF-C72F-E3533B20C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8591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MMR</a:t>
            </a:r>
            <a:endParaRPr lang="en-US" dirty="0"/>
          </a:p>
          <a:p>
            <a:r>
              <a:rPr lang="en-US" dirty="0"/>
              <a:t>Should be given within 72 hours (3days) of initial measles exposure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EBC66-686B-22EF-39CE-7A658FE5F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024" y="238591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Immunoglobulin</a:t>
            </a:r>
            <a:endParaRPr lang="en-US"/>
          </a:p>
          <a:p>
            <a:r>
              <a:rPr lang="en-US" dirty="0"/>
              <a:t>Give within 6 days of initial exposure</a:t>
            </a:r>
          </a:p>
          <a:p>
            <a:r>
              <a:rPr lang="en-US" dirty="0"/>
              <a:t>Can be given intramuscularly (IM) or intravenously (IVIG)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IVIG should be prioritized for adults at high risk of severe disease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B4110-13EA-B737-A708-643D7AD6D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205" y="2190470"/>
            <a:ext cx="684120" cy="695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8206D-92CD-38A1-A178-55DDE84C6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59" y="1964392"/>
            <a:ext cx="415739" cy="844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92587-695D-9B33-BA56-3F67C1FF0D48}"/>
              </a:ext>
            </a:extLst>
          </p:cNvPr>
          <p:cNvSpPr txBox="1"/>
          <p:nvPr/>
        </p:nvSpPr>
        <p:spPr>
          <a:xfrm>
            <a:off x="834838" y="5804646"/>
            <a:ext cx="103519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ea typeface="Calibri"/>
                <a:cs typeface="Calibri"/>
              </a:rPr>
              <a:t>DO NOT</a:t>
            </a:r>
            <a:r>
              <a:rPr lang="en-US" dirty="0">
                <a:ea typeface="Calibri"/>
                <a:cs typeface="Calibri"/>
              </a:rPr>
              <a:t> administer MMR vaccine and Immunoglobulin simultaneously. This practice invalidates the vaccine.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46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125B-2BF3-DEEF-E891-32DD964EA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Vaccination Requirements –MMR or MMRV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1F3FC-1CB9-D96B-5CCE-C95B21184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41041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Children should routinely get 2 doses of MMR vaccine</a:t>
            </a:r>
            <a:endParaRPr lang="en-US"/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First dose at age 12 through15 months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Second dose at age 4 through 6 years (before school entry)</a:t>
            </a:r>
          </a:p>
          <a:p>
            <a:pPr lvl="2">
              <a:spcAft>
                <a:spcPts val="100"/>
              </a:spcAft>
              <a:buFont typeface="Courier New" panose="020B0604020202020204" pitchFamily="34" charset="0"/>
              <a:buChar char="o"/>
            </a:pPr>
            <a:r>
              <a:rPr lang="en-US" dirty="0"/>
              <a:t>Second dose of MMR can be received earlier than 4 through 6 years but has to be at least 28 days after first dose</a:t>
            </a:r>
          </a:p>
          <a:p>
            <a:pPr marL="914400" lvl="2" indent="0">
              <a:spcAft>
                <a:spcPts val="100"/>
              </a:spcAft>
              <a:buNone/>
            </a:pPr>
            <a:endParaRPr lang="en-US" dirty="0"/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Can be administered as MMR or MMRV vaccine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Second dose of MMRV can be given 3 months after the first dose up to 12 years of age</a:t>
            </a:r>
          </a:p>
          <a:p>
            <a:pPr marL="0" indent="0">
              <a:buNone/>
            </a:pPr>
            <a:r>
              <a:rPr lang="en-US" sz="2000" dirty="0"/>
              <a:t> 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984EF-7057-F7C2-8D14-BFF5FEF3F1B5}"/>
              </a:ext>
            </a:extLst>
          </p:cNvPr>
          <p:cNvSpPr txBox="1"/>
          <p:nvPr/>
        </p:nvSpPr>
        <p:spPr>
          <a:xfrm>
            <a:off x="6493810" y="6177242"/>
            <a:ext cx="421116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Source: </a:t>
            </a:r>
            <a:r>
              <a:rPr lang="en-US" sz="1200" dirty="0">
                <a:ea typeface="Calibri"/>
                <a:cs typeface="Calibri"/>
                <a:hlinkClick r:id="rId2"/>
              </a:rPr>
              <a:t>Routine Measles, Mumps, and Rubella Vaccination |CDC</a:t>
            </a:r>
            <a:endParaRPr lang="en-US" sz="1200">
              <a:ea typeface="Calibri"/>
              <a:cs typeface="Calibri"/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52EA464-D5F8-B324-91E0-08A88F3A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670" y="2048961"/>
            <a:ext cx="5013512" cy="327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868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0EF2-C420-7461-6222-840356CC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D95D-A83C-11D8-B745-23DA66C1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Risk Determination: Immunity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2FB56-A08A-B4C9-7299-A236380C7E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918" y="1825625"/>
            <a:ext cx="5180164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5A830-F474-64DF-B4CE-83CB11A5FD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Written documentation of adequate vaccination</a:t>
            </a:r>
            <a:endParaRPr lang="en-US"/>
          </a:p>
          <a:p>
            <a:r>
              <a:rPr lang="en-US" dirty="0"/>
              <a:t>Lab evidence, +IgG</a:t>
            </a:r>
          </a:p>
          <a:p>
            <a:pPr lvl="1"/>
            <a:r>
              <a:rPr lang="en-US" dirty="0"/>
              <a:t>Immunity</a:t>
            </a:r>
          </a:p>
          <a:p>
            <a:pPr lvl="1"/>
            <a:r>
              <a:rPr lang="en-US" dirty="0"/>
              <a:t>Confirmed disease</a:t>
            </a:r>
          </a:p>
          <a:p>
            <a:r>
              <a:rPr lang="en-US" dirty="0"/>
              <a:t>Born before 1957-consdier vaccinating HCW who lack lab evidence of immunity</a:t>
            </a:r>
          </a:p>
        </p:txBody>
      </p:sp>
    </p:spTree>
    <p:extLst>
      <p:ext uri="{BB962C8B-B14F-4D97-AF65-F5344CB8AC3E}">
        <p14:creationId xmlns:p14="http://schemas.microsoft.com/office/powerpoint/2010/main" val="3658339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C139-609B-BA27-A659-FB4DB5FA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Risk Determination: Exposure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9CE3A-3B29-6E17-0A80-430F2E33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Travel to a location with an outbreak</a:t>
            </a:r>
          </a:p>
          <a:p>
            <a:r>
              <a:rPr lang="en-US" dirty="0"/>
              <a:t>Commercial air travel domestic or foreign</a:t>
            </a:r>
          </a:p>
          <a:p>
            <a:r>
              <a:rPr lang="en-US" dirty="0"/>
              <a:t>Exposure to confirmed case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D710F-7A4B-0DC1-C941-0BBA8D2F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4" y="6364330"/>
            <a:ext cx="4867275" cy="371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F849F-23F2-E154-53CA-3C7C95C18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35" y="6364330"/>
            <a:ext cx="526445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47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EBC15-78E3-1DAB-531F-8D4CC83B0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3A01-EF2E-43F1-3DF1-0E4059E2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Reporting to DPH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9896-835B-D3C4-51C8-293D9149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" r="261" b="37981"/>
          <a:stretch>
            <a:fillRect/>
          </a:stretch>
        </p:blipFill>
        <p:spPr>
          <a:xfrm>
            <a:off x="736490" y="2225979"/>
            <a:ext cx="5006571" cy="2669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12B4B-3D99-7D37-034C-1DABD357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58" y="2553287"/>
            <a:ext cx="5528415" cy="20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79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91E1-0BC0-26FD-181C-8B69D609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DPH Guidance &amp; Recommendations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B9037-B87B-0D19-5558-9186F514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178" y="1825625"/>
            <a:ext cx="103776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4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5C57682-1F21-7018-CE96-A5822D1A6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343" y="3094028"/>
            <a:ext cx="9909313" cy="144262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893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5DD-99DC-9F36-9EEB-73F614D8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67165-3A7B-B97A-8F47-B0F50B65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275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Measles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4CD5B-5951-BDD3-C4B3-D8F8C4EC0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185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Acute, febrile rash illness caused by the measles virus – paramyxovirus (RNA)</a:t>
            </a:r>
          </a:p>
          <a:p>
            <a:r>
              <a:rPr lang="en-US" sz="2200" dirty="0"/>
              <a:t>Transmitted via direct contact with infectious droplets or airborne route</a:t>
            </a:r>
          </a:p>
          <a:p>
            <a:r>
              <a:rPr lang="en-US" sz="2200" dirty="0"/>
              <a:t>Measles is highly contagious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90% of susceptible contacts will develop the illness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Single case will infect 12-16 people in an unvaccinated population</a:t>
            </a:r>
            <a:endParaRPr lang="en-US" dirty="0"/>
          </a:p>
          <a:p>
            <a:r>
              <a:rPr lang="en-US" sz="2200" dirty="0"/>
              <a:t>Incubation period 11 to 21 days</a:t>
            </a:r>
          </a:p>
          <a:p>
            <a:endParaRPr lang="en-US" sz="22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14AEC-AA80-66C0-D715-301F1050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7" r="29389" b="-1"/>
          <a:stretch>
            <a:fillRect/>
          </a:stretch>
        </p:blipFill>
        <p:spPr>
          <a:xfrm>
            <a:off x="6767678" y="1690688"/>
            <a:ext cx="4586122" cy="38512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6934A-4652-5297-B3A1-15E500A9ABFC}"/>
              </a:ext>
            </a:extLst>
          </p:cNvPr>
          <p:cNvSpPr txBox="1"/>
          <p:nvPr/>
        </p:nvSpPr>
        <p:spPr>
          <a:xfrm>
            <a:off x="8172450" y="5668962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Measles rash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42AEC-F0FC-9161-452B-97987F344310}"/>
              </a:ext>
            </a:extLst>
          </p:cNvPr>
          <p:cNvSpPr txBox="1"/>
          <p:nvPr/>
        </p:nvSpPr>
        <p:spPr>
          <a:xfrm>
            <a:off x="1390650" y="6173400"/>
            <a:ext cx="2981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CDC Pink Book, Chapter 13: Measles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88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2D97-666A-0085-0665-65764232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217C-1C1B-9BA3-CBB5-17C45DA7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Measles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84639-40C0-8393-EFD9-DC59EF73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31"/>
            <a:ext cx="10515600" cy="47395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Prodrome</a:t>
            </a:r>
          </a:p>
          <a:p>
            <a:pPr lvl="1"/>
            <a:r>
              <a:rPr lang="en-US" dirty="0"/>
              <a:t>Lasts 2-4 days</a:t>
            </a:r>
          </a:p>
          <a:p>
            <a:pPr lvl="1"/>
            <a:r>
              <a:rPr lang="en-US" dirty="0"/>
              <a:t>Fever (up to 105</a:t>
            </a:r>
            <a:r>
              <a:rPr lang="en-US" baseline="30000" dirty="0"/>
              <a:t>o</a:t>
            </a:r>
            <a:r>
              <a:rPr lang="en-US" dirty="0"/>
              <a:t>F)</a:t>
            </a:r>
          </a:p>
          <a:p>
            <a:pPr lvl="1"/>
            <a:r>
              <a:rPr lang="en-US" dirty="0"/>
              <a:t>Cough, Coryza, and Conjunctivitis (the three “C’s”)</a:t>
            </a:r>
          </a:p>
          <a:p>
            <a:pPr lvl="1"/>
            <a:r>
              <a:rPr lang="en-US" dirty="0"/>
              <a:t>Enanthem (Koplik spots)</a:t>
            </a:r>
          </a:p>
          <a:p>
            <a:r>
              <a:rPr lang="en-US" dirty="0"/>
              <a:t>Rash</a:t>
            </a:r>
          </a:p>
          <a:p>
            <a:pPr lvl="1"/>
            <a:r>
              <a:rPr lang="en-US" dirty="0"/>
              <a:t>Occurs after prodrome</a:t>
            </a:r>
          </a:p>
          <a:p>
            <a:pPr lvl="1"/>
            <a:r>
              <a:rPr lang="en-US" dirty="0"/>
              <a:t>Of at least 3 days</a:t>
            </a:r>
          </a:p>
          <a:p>
            <a:pPr lvl="1"/>
            <a:r>
              <a:rPr lang="en-US" dirty="0"/>
              <a:t>Maculopapular</a:t>
            </a:r>
          </a:p>
          <a:p>
            <a:pPr lvl="1"/>
            <a:r>
              <a:rPr lang="en-US" dirty="0"/>
              <a:t>Spreads from head to trunk to extremities</a:t>
            </a:r>
          </a:p>
          <a:p>
            <a:pPr lvl="1"/>
            <a:r>
              <a:rPr lang="en-US" dirty="0"/>
              <a:t>May become confluent</a:t>
            </a:r>
          </a:p>
          <a:p>
            <a:pPr lvl="1"/>
            <a:r>
              <a:rPr lang="en-US" dirty="0"/>
              <a:t>Last 5-6 days and fades in order of appearance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B4F93-4E43-FC7A-9658-1055BE85EC57}"/>
              </a:ext>
            </a:extLst>
          </p:cNvPr>
          <p:cNvSpPr txBox="1"/>
          <p:nvPr/>
        </p:nvSpPr>
        <p:spPr>
          <a:xfrm>
            <a:off x="8288463" y="6001564"/>
            <a:ext cx="3065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CDC Pink Book, Chapter 13: Measles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43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D23E-FE9D-6E15-F4F1-D170FBC7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Measles complications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7DA28-E7E1-78C7-D839-0173550F8D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3317" y="5366215"/>
            <a:ext cx="555394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*More common in </a:t>
            </a:r>
            <a:r>
              <a:rPr lang="en-US" sz="2000" dirty="0">
                <a:solidFill>
                  <a:srgbClr val="000000"/>
                </a:solidFill>
              </a:rPr>
              <a:t>children</a:t>
            </a:r>
            <a:r>
              <a:rPr lang="en-US" sz="1800" dirty="0">
                <a:solidFill>
                  <a:srgbClr val="000000"/>
                </a:solidFill>
              </a:rPr>
              <a:t> &lt; 5 years and adults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C3B9DD-3253-B6F1-B149-6656B7874E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460814"/>
              </p:ext>
            </p:extLst>
          </p:nvPr>
        </p:nvGraphicFramePr>
        <p:xfrm>
          <a:off x="546340" y="1696527"/>
          <a:ext cx="10360718" cy="34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990">
                  <a:extLst>
                    <a:ext uri="{9D8B030D-6E8A-4147-A177-3AD203B41FA5}">
                      <a16:colId xmlns:a16="http://schemas.microsoft.com/office/drawing/2014/main" val="2686881404"/>
                    </a:ext>
                  </a:extLst>
                </a:gridCol>
                <a:gridCol w="4609728">
                  <a:extLst>
                    <a:ext uri="{9D8B030D-6E8A-4147-A177-3AD203B41FA5}">
                      <a16:colId xmlns:a16="http://schemas.microsoft.com/office/drawing/2014/main" val="3980306242"/>
                    </a:ext>
                  </a:extLst>
                </a:gridCol>
              </a:tblGrid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Complication*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446662"/>
                  </a:ext>
                </a:extLst>
              </a:tr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Diarrhea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9520308"/>
                  </a:ext>
                </a:extLst>
              </a:tr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Otitis media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7-9%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3200132"/>
                  </a:ext>
                </a:extLst>
              </a:tr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Pneumonia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1-6%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5932584"/>
                  </a:ext>
                </a:extLst>
              </a:tr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Encephalitis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per 1,000 cases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8888197"/>
                  </a:ext>
                </a:extLst>
              </a:tr>
              <a:tr h="3727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Death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1-3 per 1,000 cases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0032946"/>
                  </a:ext>
                </a:extLst>
              </a:tr>
              <a:tr h="5296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Subacute Sclerosing Panencephalitis (SSPE)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per 100,000 cases 7-10 years after measles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655967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03A7686-85EC-EB2D-506D-194370D122A3}"/>
              </a:ext>
            </a:extLst>
          </p:cNvPr>
          <p:cNvSpPr txBox="1"/>
          <p:nvPr/>
        </p:nvSpPr>
        <p:spPr>
          <a:xfrm>
            <a:off x="8163674" y="6005498"/>
            <a:ext cx="308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CDC Pink Book, Chapter 13: Measles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1B579-D7D4-FEEB-E2A3-A067E0531822}"/>
              </a:ext>
            </a:extLst>
          </p:cNvPr>
          <p:cNvSpPr txBox="1"/>
          <p:nvPr/>
        </p:nvSpPr>
        <p:spPr>
          <a:xfrm>
            <a:off x="536275" y="5739455"/>
            <a:ext cx="73254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About 30% of measles cases have complications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40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1FC-E6CD-9031-5A85-B867D503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U.S. Cases in 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382A-5994-9C35-B90E-923430CB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2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Total Cases: 1288</a:t>
            </a:r>
          </a:p>
          <a:p>
            <a:r>
              <a:rPr lang="en-US" dirty="0"/>
              <a:t>Age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Under 5 years: 368 (29%)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5-19 years: 469 (36%)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20+ years: 439 (34%)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Age unknown: 12 (1%)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Vaccination Status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Unvaccinated or Unknown: 92%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One MMR dose: 4%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Two MMR doses: 4%</a:t>
            </a:r>
            <a:endParaRPr lang="en-US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endParaRPr lang="en-US" dirty="0"/>
          </a:p>
          <a:p>
            <a:pPr lvl="1">
              <a:buFont typeface="Wingdings" panose="020B0604020202020204" pitchFamily="34" charset="0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D3E5B8-9A90-AC94-EC57-BBB5BBA63E9F}"/>
              </a:ext>
            </a:extLst>
          </p:cNvPr>
          <p:cNvSpPr txBox="1"/>
          <p:nvPr/>
        </p:nvSpPr>
        <p:spPr>
          <a:xfrm>
            <a:off x="7126941" y="5967132"/>
            <a:ext cx="4547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Source: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sz="1200" dirty="0">
                <a:ea typeface="Calibri"/>
                <a:cs typeface="Calibri"/>
                <a:hlinkClick r:id="rId2"/>
              </a:rPr>
              <a:t>Measles Cases and Outbreaks | Measles (Rubeola) | CDC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049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7140-62D8-7238-E9BA-0352CFB0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/>
              </a:rPr>
              <a:t>U.S. Hospitalizations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8BCEF-0E2F-DEC9-3EEC-0454A6AE7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Hospitalizations: 13% of cases hospitalized 162 of 1288</a:t>
            </a:r>
          </a:p>
          <a:p>
            <a:r>
              <a:rPr lang="en-US" dirty="0"/>
              <a:t>Percent of Age Groups Hospitalized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Under 5 years: 21% (77 of 368)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5-19 years: 8% (37 of 469)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20+ years: 11% (47 of 439)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dirty="0"/>
              <a:t>Age unknown: 8% (1 of 12)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103A1-811C-6FFE-BC03-B424C268194C}"/>
              </a:ext>
            </a:extLst>
          </p:cNvPr>
          <p:cNvSpPr txBox="1"/>
          <p:nvPr/>
        </p:nvSpPr>
        <p:spPr>
          <a:xfrm>
            <a:off x="7126941" y="5967132"/>
            <a:ext cx="4547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Source: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sz="1200" dirty="0">
                <a:ea typeface="Calibri"/>
                <a:cs typeface="Calibri"/>
                <a:hlinkClick r:id="rId2"/>
              </a:rPr>
              <a:t>Measles Cases and Outbreaks | Measles (Rubeola) | CDC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73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50F3-0BCB-E519-E52F-56D9A356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U.S. Deaths in 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8397-1CC2-5902-2298-216FC0A2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There have been 3 confirmed deaths from measles.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D89EA-42D9-2210-7F1C-33F9239757BF}"/>
              </a:ext>
            </a:extLst>
          </p:cNvPr>
          <p:cNvSpPr txBox="1"/>
          <p:nvPr/>
        </p:nvSpPr>
        <p:spPr>
          <a:xfrm>
            <a:off x="7126941" y="5967132"/>
            <a:ext cx="4547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Source: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sz="1200" dirty="0">
                <a:ea typeface="Calibri"/>
                <a:cs typeface="Calibri"/>
                <a:hlinkClick r:id="rId2"/>
              </a:rPr>
              <a:t>Measles Cases and Outbreaks | Measles (Rubeola) | CDC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0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B2DC87-83DC-1E92-59A9-16DF4F1A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88611" cy="1325563"/>
          </a:xfrm>
        </p:spPr>
        <p:txBody>
          <a:bodyPr/>
          <a:lstStyle/>
          <a:p>
            <a:r>
              <a:rPr lang="en-US" dirty="0"/>
              <a:t>Current State of Measles - 2025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BE58F-4E02-8C50-6881-2CD3816CD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88" y="1825625"/>
            <a:ext cx="7104224" cy="4351338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F9C0E-F3F2-B701-5915-B4BD83FBB9AB}"/>
              </a:ext>
            </a:extLst>
          </p:cNvPr>
          <p:cNvSpPr txBox="1"/>
          <p:nvPr/>
        </p:nvSpPr>
        <p:spPr>
          <a:xfrm>
            <a:off x="7400925" y="6038463"/>
            <a:ext cx="4286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Measles Cases and Outbreaks | Measles (Rubeola) | CDC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0CE06-8A36-E581-22DE-E2C1DAD66D06}"/>
              </a:ext>
            </a:extLst>
          </p:cNvPr>
          <p:cNvSpPr txBox="1"/>
          <p:nvPr/>
        </p:nvSpPr>
        <p:spPr>
          <a:xfrm>
            <a:off x="9320822" y="4152900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Cases as of July 8, 2025</a:t>
            </a:r>
          </a:p>
        </p:txBody>
      </p:sp>
    </p:spTree>
    <p:extLst>
      <p:ext uri="{BB962C8B-B14F-4D97-AF65-F5344CB8AC3E}">
        <p14:creationId xmlns:p14="http://schemas.microsoft.com/office/powerpoint/2010/main" val="4109599234"/>
      </p:ext>
    </p:extLst>
  </p:cSld>
  <p:clrMapOvr>
    <a:masterClrMapping/>
  </p:clrMapOvr>
</p:sld>
</file>

<file path=ppt/theme/theme1.xml><?xml version="1.0" encoding="utf-8"?>
<a:theme xmlns:a="http://schemas.openxmlformats.org/drawingml/2006/main" name="DPH Diagonals Bright Theme">
  <a:themeElements>
    <a:clrScheme name="DPH Bright Theme">
      <a:dk1>
        <a:srgbClr val="041E41"/>
      </a:dk1>
      <a:lt1>
        <a:srgbClr val="FFFFFF"/>
      </a:lt1>
      <a:dk2>
        <a:srgbClr val="546D89"/>
      </a:dk2>
      <a:lt2>
        <a:srgbClr val="FFFFFF"/>
      </a:lt2>
      <a:accent1>
        <a:srgbClr val="83BD00"/>
      </a:accent1>
      <a:accent2>
        <a:srgbClr val="F1C300"/>
      </a:accent2>
      <a:accent3>
        <a:srgbClr val="00A9CC"/>
      </a:accent3>
      <a:accent4>
        <a:srgbClr val="019949"/>
      </a:accent4>
      <a:accent5>
        <a:srgbClr val="EF893E"/>
      </a:accent5>
      <a:accent6>
        <a:srgbClr val="EE3A68"/>
      </a:accent6>
      <a:hlink>
        <a:srgbClr val="00A9CC"/>
      </a:hlink>
      <a:folHlink>
        <a:srgbClr val="542C8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DPH Powerpoint" id="{03A6F592-EDD5-664C-8E70-BEF3988D2424}" vid="{E7B19E1C-BBC6-E846-BF0E-90DC5DD237AF}"/>
    </a:ext>
  </a:extLst>
</a:theme>
</file>

<file path=ppt/theme/theme2.xml><?xml version="1.0" encoding="utf-8"?>
<a:theme xmlns:a="http://schemas.openxmlformats.org/drawingml/2006/main" name="DPH Faces Bright Theme">
  <a:themeElements>
    <a:clrScheme name="DPH Bright Theme">
      <a:dk1>
        <a:srgbClr val="041E41"/>
      </a:dk1>
      <a:lt1>
        <a:srgbClr val="FFFFFF"/>
      </a:lt1>
      <a:dk2>
        <a:srgbClr val="546D89"/>
      </a:dk2>
      <a:lt2>
        <a:srgbClr val="FFFFFF"/>
      </a:lt2>
      <a:accent1>
        <a:srgbClr val="83BD00"/>
      </a:accent1>
      <a:accent2>
        <a:srgbClr val="F1C300"/>
      </a:accent2>
      <a:accent3>
        <a:srgbClr val="00A9CC"/>
      </a:accent3>
      <a:accent4>
        <a:srgbClr val="019949"/>
      </a:accent4>
      <a:accent5>
        <a:srgbClr val="EF893E"/>
      </a:accent5>
      <a:accent6>
        <a:srgbClr val="EE3A68"/>
      </a:accent6>
      <a:hlink>
        <a:srgbClr val="00A9CC"/>
      </a:hlink>
      <a:folHlink>
        <a:srgbClr val="542C8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DPH Powerpoint" id="{03A6F592-EDD5-664C-8E70-BEF3988D2424}" vid="{EA6E6B3A-C5D4-ED4C-AB60-8BF81AF3C69C}"/>
    </a:ext>
  </a:extLst>
</a:theme>
</file>

<file path=ppt/theme/theme3.xml><?xml version="1.0" encoding="utf-8"?>
<a:theme xmlns:a="http://schemas.openxmlformats.org/drawingml/2006/main" name="DPH Palmettos Theme">
  <a:themeElements>
    <a:clrScheme name="DPH Bright Theme">
      <a:dk1>
        <a:srgbClr val="041E41"/>
      </a:dk1>
      <a:lt1>
        <a:srgbClr val="FFFFFF"/>
      </a:lt1>
      <a:dk2>
        <a:srgbClr val="546D89"/>
      </a:dk2>
      <a:lt2>
        <a:srgbClr val="FFFFFF"/>
      </a:lt2>
      <a:accent1>
        <a:srgbClr val="83BD00"/>
      </a:accent1>
      <a:accent2>
        <a:srgbClr val="F1C300"/>
      </a:accent2>
      <a:accent3>
        <a:srgbClr val="00A9CC"/>
      </a:accent3>
      <a:accent4>
        <a:srgbClr val="019949"/>
      </a:accent4>
      <a:accent5>
        <a:srgbClr val="EF893E"/>
      </a:accent5>
      <a:accent6>
        <a:srgbClr val="EE3A68"/>
      </a:accent6>
      <a:hlink>
        <a:srgbClr val="00A9CC"/>
      </a:hlink>
      <a:folHlink>
        <a:srgbClr val="542C8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DPH Powerpoint" id="{03A6F592-EDD5-664C-8E70-BEF3988D2424}" vid="{7802162C-D639-B947-88FB-9D478E1EC20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304cc6-3c7c-4451-bd58-337e520886ef">
      <Terms xmlns="http://schemas.microsoft.com/office/infopath/2007/PartnerControls"/>
    </lcf76f155ced4ddcb4097134ff3c332f>
    <TaxCatchAll xmlns="ec1beb6c-76f8-4d0d-88e9-fbe95406a6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809CBB23EB64DAE62DA6CAEF2064B" ma:contentTypeVersion="14" ma:contentTypeDescription="Create a new document." ma:contentTypeScope="" ma:versionID="2bc981a73af91f875ad9dd4d22fb5af6">
  <xsd:schema xmlns:xsd="http://www.w3.org/2001/XMLSchema" xmlns:xs="http://www.w3.org/2001/XMLSchema" xmlns:p="http://schemas.microsoft.com/office/2006/metadata/properties" xmlns:ns2="70304cc6-3c7c-4451-bd58-337e520886ef" xmlns:ns3="ec1beb6c-76f8-4d0d-88e9-fbe95406a679" targetNamespace="http://schemas.microsoft.com/office/2006/metadata/properties" ma:root="true" ma:fieldsID="4f7b353eff6db75b3af5647d8ae7eaa0" ns2:_="" ns3:_="">
    <xsd:import namespace="70304cc6-3c7c-4451-bd58-337e520886ef"/>
    <xsd:import namespace="ec1beb6c-76f8-4d0d-88e9-fbe95406a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04cc6-3c7c-4451-bd58-337e52088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b12bb8a-e8fb-479d-bf4c-54ca60cd30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beb6c-76f8-4d0d-88e9-fbe95406a67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e73d8c8-12dd-44f9-b9e1-931896e425e3}" ma:internalName="TaxCatchAll" ma:showField="CatchAllData" ma:web="ec1beb6c-76f8-4d0d-88e9-fbe95406a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1D1E8691-9D5D-447A-9366-5B32E9113E08}">
  <ds:schemaRefs>
    <ds:schemaRef ds:uri="70304cc6-3c7c-4451-bd58-337e520886ef"/>
    <ds:schemaRef ds:uri="ec1beb6c-76f8-4d0d-88e9-fbe95406a6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EC3DBB-43A3-4269-BC4C-24584EE6A8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04cc6-3c7c-4451-bd58-337e520886ef"/>
    <ds:schemaRef ds:uri="ec1beb6c-76f8-4d0d-88e9-fbe95406a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02E07D-5E42-4DDE-849B-A585E2BDC3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16-9_DPH-Powerpoint (2)</Template>
  <TotalTime>745</TotalTime>
  <Words>1251</Words>
  <Application>Microsoft Office PowerPoint</Application>
  <PresentationFormat>Widescreen</PresentationFormat>
  <Paragraphs>169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Aptos</vt:lpstr>
      <vt:lpstr>Arial</vt:lpstr>
      <vt:lpstr>Arial Black</vt:lpstr>
      <vt:lpstr>Calibri</vt:lpstr>
      <vt:lpstr>Courier New</vt:lpstr>
      <vt:lpstr>Nunito</vt:lpstr>
      <vt:lpstr>Times New Roman</vt:lpstr>
      <vt:lpstr>Wingdings</vt:lpstr>
      <vt:lpstr>DPH Diagonals Bright Theme</vt:lpstr>
      <vt:lpstr>DPH Faces Bright Theme</vt:lpstr>
      <vt:lpstr>DPH Palmettos Theme</vt:lpstr>
      <vt:lpstr>Department of Public Health Measles Update</vt:lpstr>
      <vt:lpstr>Outline</vt:lpstr>
      <vt:lpstr>Measles Overview</vt:lpstr>
      <vt:lpstr>Measles progression</vt:lpstr>
      <vt:lpstr>Measles complications</vt:lpstr>
      <vt:lpstr>U.S. Cases in 2025</vt:lpstr>
      <vt:lpstr>U.S. Hospitalizations in 2025</vt:lpstr>
      <vt:lpstr>U.S. Deaths in 2025</vt:lpstr>
      <vt:lpstr>Current State of Measles - 2025</vt:lpstr>
      <vt:lpstr>State of Measles - 2024</vt:lpstr>
      <vt:lpstr>U.S. Measles Cases January 2023 – July 2025*</vt:lpstr>
      <vt:lpstr>September 2024 SC Case</vt:lpstr>
      <vt:lpstr>July 2025 SC Case</vt:lpstr>
      <vt:lpstr>Clinical Case Definition</vt:lpstr>
      <vt:lpstr>Measles Timeline</vt:lpstr>
      <vt:lpstr>Testing</vt:lpstr>
      <vt:lpstr>Measles Diagnostic Testing</vt:lpstr>
      <vt:lpstr>Measles RT-PCR Testing</vt:lpstr>
      <vt:lpstr>Mitigation Measures to Reduce Spread</vt:lpstr>
      <vt:lpstr>PowerPoint Presentation</vt:lpstr>
      <vt:lpstr>Postexposure Prophylaxis (PEP)</vt:lpstr>
      <vt:lpstr>Vaccination Requirements –MMR or MMRV</vt:lpstr>
      <vt:lpstr>Risk Determination: Immunity</vt:lpstr>
      <vt:lpstr>Risk Determination: Exposure</vt:lpstr>
      <vt:lpstr>Reporting to DPH</vt:lpstr>
      <vt:lpstr>DPH Guidance &amp; Recommendations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Public Health Measles Update</dc:title>
  <dc:creator>Alison R. Jamison-Haggwood</dc:creator>
  <cp:lastModifiedBy>Anna Kathryn Burch</cp:lastModifiedBy>
  <cp:revision>1063</cp:revision>
  <dcterms:created xsi:type="dcterms:W3CDTF">2025-03-31T21:58:07Z</dcterms:created>
  <dcterms:modified xsi:type="dcterms:W3CDTF">2025-08-04T18:30:35Z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0x0101001B8809CBB23EB64DAE62DA6CAEF2064B</vt:lpwstr>
  </property>
</Properties>
</file>