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16" r:id="rId5"/>
    <p:sldMasterId id="2147483648" r:id="rId6"/>
  </p:sldMasterIdLst>
  <p:notesMasterIdLst>
    <p:notesMasterId r:id="rId24"/>
  </p:notesMasterIdLst>
  <p:handoutMasterIdLst>
    <p:handoutMasterId r:id="rId25"/>
  </p:handoutMasterIdLst>
  <p:sldIdLst>
    <p:sldId id="1297" r:id="rId7"/>
    <p:sldId id="1393" r:id="rId8"/>
    <p:sldId id="1402" r:id="rId9"/>
    <p:sldId id="1403" r:id="rId10"/>
    <p:sldId id="1404" r:id="rId11"/>
    <p:sldId id="1408" r:id="rId12"/>
    <p:sldId id="1405" r:id="rId13"/>
    <p:sldId id="1231" r:id="rId14"/>
    <p:sldId id="1398" r:id="rId15"/>
    <p:sldId id="1399" r:id="rId16"/>
    <p:sldId id="1400" r:id="rId17"/>
    <p:sldId id="1406" r:id="rId18"/>
    <p:sldId id="1407" r:id="rId19"/>
    <p:sldId id="1383" r:id="rId20"/>
    <p:sldId id="1389" r:id="rId21"/>
    <p:sldId id="1390" r:id="rId22"/>
    <p:sldId id="13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1720F-88DC-0E0E-611A-F4BDB1AF5A84}" name="Gabriela Swift" initials="GS" userId="S::swiftg@vituity.com::47fb223a-2f7f-410d-bc8f-ae01f5428e83" providerId="AD"/>
  <p188:author id="{916CDA93-7621-0F65-BB15-E183588DA04A}" name="Shelby Franklin" initials="SF" userId="S::franklins@vituity.com::af52efeb-80b5-4011-9833-535537766239" providerId="AD"/>
  <p188:author id="{4DA03AC2-0A13-B691-8E45-316B0F30866F}" name="Kimberly Lopez" initials="KL" userId="S::LopezK2@vituity.com::44f44ac9-d098-4a74-be60-34e2d7ede7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aszycki" initials="MOU" lastIdx="1" clrIdx="0"/>
  <p:cmAuthor id="2" name="Liebman, Lisa" initials="LL" lastIdx="11" clrIdx="1"/>
  <p:cmAuthor id="3" name="Bryant, Kristin" initials="BK" lastIdx="37" clrIdx="2"/>
  <p:cmAuthor id="4" name="Armstrong, Sumter" initials="AS" lastIdx="4" clrIdx="3"/>
  <p:cmAuthor id="5" name="Phan, Sandra" initials="PS" lastIdx="9" clrIdx="4">
    <p:extLst>
      <p:ext uri="{19B8F6BF-5375-455C-9EA6-DF929625EA0E}">
        <p15:presenceInfo xmlns:p15="http://schemas.microsoft.com/office/powerpoint/2012/main" userId="S-1-5-21-1463686001-1431928529-1238779560-33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FB1"/>
    <a:srgbClr val="9999FF"/>
    <a:srgbClr val="92CDCE"/>
    <a:srgbClr val="6EBCBE"/>
    <a:srgbClr val="D8C8F0"/>
    <a:srgbClr val="6699FF"/>
    <a:srgbClr val="001E3A"/>
    <a:srgbClr val="E77109"/>
    <a:srgbClr val="F49100"/>
    <a:srgbClr val="E83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CC3DE-8E2A-45E6-A970-74B07C43415B}" v="11" dt="2024-04-23T17:58:17.475"/>
    <p1510:client id="{EE8FC618-ED2B-8F0C-746C-1DF44DE42250}" v="2791" dt="2024-04-25T17:08:43.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90C60A-097F-44EA-9D51-9206C15539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B75D11-5FAB-42DA-826B-3AD1A8D863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706CE8-4827-4733-A019-5258050BDA6B}" type="datetimeFigureOut">
              <a:rPr lang="en-US" smtClean="0"/>
              <a:t>4/25/2024</a:t>
            </a:fld>
            <a:endParaRPr lang="en-US"/>
          </a:p>
        </p:txBody>
      </p:sp>
      <p:sp>
        <p:nvSpPr>
          <p:cNvPr id="4" name="Footer Placeholder 3">
            <a:extLst>
              <a:ext uri="{FF2B5EF4-FFF2-40B4-BE49-F238E27FC236}">
                <a16:creationId xmlns:a16="http://schemas.microsoft.com/office/drawing/2014/main" id="{C6C38841-635B-4C4C-80E9-A47BE7418D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8F31DD-C3F0-4BC5-A97D-229C6AFBA7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74FA2-A425-451E-81C0-264BEB281BB5}" type="slidenum">
              <a:rPr lang="en-US" smtClean="0"/>
              <a:t>‹#›</a:t>
            </a:fld>
            <a:endParaRPr lang="en-US"/>
          </a:p>
        </p:txBody>
      </p:sp>
    </p:spTree>
    <p:extLst>
      <p:ext uri="{BB962C8B-B14F-4D97-AF65-F5344CB8AC3E}">
        <p14:creationId xmlns:p14="http://schemas.microsoft.com/office/powerpoint/2010/main" val="4172421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1744-F453-4048-9A7F-AE5ABEB9C506}"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71F5A-F92E-B448-AFA2-0C86DAACF75E}" type="slidenum">
              <a:rPr lang="en-US" smtClean="0"/>
              <a:t>‹#›</a:t>
            </a:fld>
            <a:endParaRPr lang="en-US"/>
          </a:p>
        </p:txBody>
      </p:sp>
    </p:spTree>
    <p:extLst>
      <p:ext uri="{BB962C8B-B14F-4D97-AF65-F5344CB8AC3E}">
        <p14:creationId xmlns:p14="http://schemas.microsoft.com/office/powerpoint/2010/main" val="45995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2A523-AE83-41FC-8116-064BC374496E}" type="slidenum">
              <a:rPr lang="en-US" smtClean="0"/>
              <a:t>1</a:t>
            </a:fld>
            <a:endParaRPr lang="en-US"/>
          </a:p>
        </p:txBody>
      </p:sp>
    </p:spTree>
    <p:extLst>
      <p:ext uri="{BB962C8B-B14F-4D97-AF65-F5344CB8AC3E}">
        <p14:creationId xmlns:p14="http://schemas.microsoft.com/office/powerpoint/2010/main" val="246930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CA34F0-0FA7-44FE-AB63-FCE86B0AFE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97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71F5A-F92E-B448-AFA2-0C86DAACF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77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2A523-AE83-41FC-8116-064BC374496E}" type="slidenum">
              <a:rPr lang="en-US" smtClean="0"/>
              <a:t>17</a:t>
            </a:fld>
            <a:endParaRPr lang="en-US"/>
          </a:p>
        </p:txBody>
      </p:sp>
    </p:spTree>
    <p:extLst>
      <p:ext uri="{BB962C8B-B14F-4D97-AF65-F5344CB8AC3E}">
        <p14:creationId xmlns:p14="http://schemas.microsoft.com/office/powerpoint/2010/main" val="1958707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04908"/>
            <a:ext cx="9144000" cy="830997"/>
          </a:xfrm>
        </p:spPr>
        <p:txBody>
          <a:bodyPr lIns="0" tIns="0" rIns="0" bIns="0" anchor="b">
            <a:spAutoFit/>
          </a:bodyPr>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1524000" y="4673011"/>
            <a:ext cx="9144000" cy="387798"/>
          </a:xfrm>
        </p:spPr>
        <p:txBody>
          <a:bodyPr lIns="0" tIns="0" rIns="0" bIns="0" anchor="b" anchorCtr="0">
            <a:spAutoFit/>
          </a:bodyPr>
          <a:lstStyle>
            <a:lvl1pPr marL="0" indent="0" algn="l">
              <a:buNone/>
              <a:defRPr sz="2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presenter(s) name or subtitle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
        <p:nvSpPr>
          <p:cNvPr id="8" name="Text Placeholder 7"/>
          <p:cNvSpPr>
            <a:spLocks noGrp="1"/>
          </p:cNvSpPr>
          <p:nvPr>
            <p:ph type="body" sz="quarter" idx="10" hasCustomPrompt="1"/>
          </p:nvPr>
        </p:nvSpPr>
        <p:spPr>
          <a:xfrm>
            <a:off x="1524000" y="5197915"/>
            <a:ext cx="9144000" cy="332399"/>
          </a:xfrm>
        </p:spPr>
        <p:txBody>
          <a:bodyPr>
            <a:spAutoFit/>
          </a:bodyPr>
          <a:lstStyle>
            <a:lvl1pPr marL="0" indent="0" algn="l">
              <a:buNone/>
              <a:defRPr sz="2400">
                <a:solidFill>
                  <a:schemeClr val="bg1"/>
                </a:solidFill>
                <a:latin typeface="+mj-lt"/>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stStyle>
          <a:p>
            <a:pPr lvl="0"/>
            <a:r>
              <a:rPr lang="en-US"/>
              <a:t>Click to edit date 00/00/0000</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Sty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502"/>
            <a:ext cx="10515600" cy="830997"/>
          </a:xfrm>
        </p:spPr>
        <p:txBody>
          <a:bodyPr>
            <a:spAutoFit/>
          </a:bodyPr>
          <a:lstStyle>
            <a:lvl1pPr>
              <a:defRPr sz="6000" b="0">
                <a:solidFill>
                  <a:schemeClr val="bg1"/>
                </a:solidFill>
                <a:latin typeface="+mj-lt"/>
              </a:defRPr>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004"/>
            <a:ext cx="3932237" cy="886397"/>
          </a:xfrm>
        </p:spPr>
        <p:txBody>
          <a:bodyPr anchor="b">
            <a:spAutoFit/>
          </a:bodyPr>
          <a:lstStyle>
            <a:lvl1pPr>
              <a:defRPr sz="3200">
                <a:solidFill>
                  <a:schemeClr val="bg2">
                    <a:lumMod val="10000"/>
                  </a:schemeClr>
                </a:solidFill>
              </a:defRPr>
            </a:lvl1pPr>
          </a:lstStyle>
          <a:p>
            <a:r>
              <a:rPr lang="en-US"/>
              <a:t>Click to edit Master title style</a:t>
            </a:r>
          </a:p>
        </p:txBody>
      </p:sp>
      <p:sp>
        <p:nvSpPr>
          <p:cNvPr id="3" name="Content Placeholder 2"/>
          <p:cNvSpPr>
            <a:spLocks noGrp="1"/>
          </p:cNvSpPr>
          <p:nvPr>
            <p:ph idx="1"/>
          </p:nvPr>
        </p:nvSpPr>
        <p:spPr>
          <a:xfrm>
            <a:off x="5183188" y="987425"/>
            <a:ext cx="6172200" cy="1973874"/>
          </a:xfrm>
        </p:spPr>
        <p:txBody>
          <a:bodyPr>
            <a:spAutoFit/>
          </a:bodyPr>
          <a:lstStyle>
            <a:lvl1pPr>
              <a:defRPr sz="3200">
                <a:solidFill>
                  <a:schemeClr val="bg2">
                    <a:lumMod val="10000"/>
                  </a:schemeClr>
                </a:solidFill>
              </a:defRPr>
            </a:lvl1pPr>
            <a:lvl2pPr>
              <a:defRPr sz="2800">
                <a:solidFill>
                  <a:schemeClr val="bg2">
                    <a:lumMod val="10000"/>
                  </a:schemeClr>
                </a:solidFill>
              </a:defRPr>
            </a:lvl2pPr>
            <a:lvl3pPr>
              <a:defRPr sz="2400">
                <a:solidFill>
                  <a:schemeClr val="bg2">
                    <a:lumMod val="10000"/>
                  </a:schemeClr>
                </a:solidFill>
              </a:defRPr>
            </a:lvl3pPr>
            <a:lvl4pPr>
              <a:defRPr sz="2000">
                <a:solidFill>
                  <a:schemeClr val="bg2">
                    <a:lumMod val="10000"/>
                  </a:schemeClr>
                </a:solidFill>
              </a:defRPr>
            </a:lvl4pPr>
            <a:lvl5pPr>
              <a:defRPr sz="2000">
                <a:solidFill>
                  <a:schemeClr val="bg2">
                    <a:lumMod val="1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221599"/>
          </a:xfrm>
        </p:spPr>
        <p:txBody>
          <a:bodyPr>
            <a:spAutoFit/>
          </a:bodyPr>
          <a:lstStyle>
            <a:lvl1pPr marL="0" indent="0">
              <a:buNone/>
              <a:defRPr sz="160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004"/>
            <a:ext cx="3932237" cy="886397"/>
          </a:xfrm>
        </p:spPr>
        <p:txBody>
          <a:bodyPr anchor="b">
            <a:spAutoFit/>
          </a:bodyPr>
          <a:lstStyle>
            <a:lvl1pPr>
              <a:defRPr sz="3200">
                <a:solidFill>
                  <a:schemeClr val="bg2">
                    <a:lumMod val="10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886397"/>
          </a:xfrm>
        </p:spPr>
        <p:txBody>
          <a:bodyPr anchor="t">
            <a:spAutoFit/>
          </a:bodyPr>
          <a:lstStyle>
            <a:lvl1pPr marL="0" indent="0">
              <a:buNone/>
              <a:defRPr sz="3200">
                <a:solidFill>
                  <a:schemeClr val="bg2">
                    <a:lumMod val="1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221599"/>
          </a:xfrm>
        </p:spPr>
        <p:txBody>
          <a:bodyPr>
            <a:spAutoFit/>
          </a:bodyPr>
          <a:lstStyle>
            <a:lvl1pPr marL="0" indent="0">
              <a:buNone/>
              <a:defRPr sz="160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
        <p:nvSpPr>
          <p:cNvPr id="10" name="Title 1"/>
          <p:cNvSpPr>
            <a:spLocks noGrp="1"/>
          </p:cNvSpPr>
          <p:nvPr>
            <p:ph type="ctrTitle"/>
          </p:nvPr>
        </p:nvSpPr>
        <p:spPr>
          <a:xfrm>
            <a:off x="1524000" y="3704908"/>
            <a:ext cx="9144000" cy="830997"/>
          </a:xfrm>
        </p:spPr>
        <p:txBody>
          <a:bodyPr lIns="0" tIns="0" rIns="0" bIns="0" anchor="b">
            <a:spAutoFit/>
          </a:bodyPr>
          <a:lstStyle>
            <a:lvl1pPr algn="l">
              <a:defRPr sz="6000">
                <a:solidFill>
                  <a:schemeClr val="bg1"/>
                </a:solidFill>
              </a:defRPr>
            </a:lvl1pPr>
          </a:lstStyle>
          <a:p>
            <a:r>
              <a:rPr lang="en-US"/>
              <a:t>Click to edit Master title style</a:t>
            </a:r>
          </a:p>
        </p:txBody>
      </p:sp>
      <p:sp>
        <p:nvSpPr>
          <p:cNvPr id="11" name="Subtitle 2"/>
          <p:cNvSpPr>
            <a:spLocks noGrp="1"/>
          </p:cNvSpPr>
          <p:nvPr>
            <p:ph type="subTitle" idx="1" hasCustomPrompt="1"/>
          </p:nvPr>
        </p:nvSpPr>
        <p:spPr>
          <a:xfrm>
            <a:off x="1905000" y="4673011"/>
            <a:ext cx="8204200" cy="387798"/>
          </a:xfrm>
        </p:spPr>
        <p:txBody>
          <a:bodyPr wrap="square" lIns="0" tIns="0" rIns="0" bIns="0" anchor="b" anchorCtr="0">
            <a:spAutoFit/>
          </a:bodyPr>
          <a:lstStyle>
            <a:lvl1pPr marL="0" indent="0" algn="l">
              <a:buNone/>
              <a:defRPr sz="2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presenter(s) name or subtitle</a:t>
            </a:r>
          </a:p>
        </p:txBody>
      </p:sp>
      <p:sp>
        <p:nvSpPr>
          <p:cNvPr id="12" name="Text Placeholder 7"/>
          <p:cNvSpPr>
            <a:spLocks noGrp="1"/>
          </p:cNvSpPr>
          <p:nvPr>
            <p:ph type="body" sz="quarter" idx="10" hasCustomPrompt="1"/>
          </p:nvPr>
        </p:nvSpPr>
        <p:spPr>
          <a:xfrm>
            <a:off x="1905000" y="5197915"/>
            <a:ext cx="8204200" cy="332399"/>
          </a:xfrm>
        </p:spPr>
        <p:txBody>
          <a:bodyPr wrap="square">
            <a:spAutoFit/>
          </a:bodyPr>
          <a:lstStyle>
            <a:lvl1pPr marL="0" indent="0" algn="l">
              <a:buNone/>
              <a:defRPr sz="2400">
                <a:solidFill>
                  <a:schemeClr val="bg1"/>
                </a:solidFill>
                <a:latin typeface="+mj-lt"/>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stStyle>
          <a:p>
            <a:pPr lvl="0"/>
            <a:r>
              <a:rPr lang="en-US"/>
              <a:t>Click to edit date 00/00/0000</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
        <p:nvSpPr>
          <p:cNvPr id="8" name="Title 1"/>
          <p:cNvSpPr>
            <a:spLocks noGrp="1"/>
          </p:cNvSpPr>
          <p:nvPr>
            <p:ph type="ctrTitle"/>
          </p:nvPr>
        </p:nvSpPr>
        <p:spPr>
          <a:xfrm>
            <a:off x="1524000" y="3704908"/>
            <a:ext cx="9144000" cy="830997"/>
          </a:xfrm>
        </p:spPr>
        <p:txBody>
          <a:bodyPr lIns="0" tIns="0" rIns="0" bIns="0" anchor="b">
            <a:spAutoFit/>
          </a:bodyPr>
          <a:lstStyle>
            <a:lvl1pPr algn="l">
              <a:defRPr sz="60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1905000" y="4673011"/>
            <a:ext cx="8204200" cy="387798"/>
          </a:xfrm>
        </p:spPr>
        <p:txBody>
          <a:bodyPr wrap="square" lIns="0" tIns="0" rIns="0" bIns="0" anchor="b" anchorCtr="0">
            <a:spAutoFit/>
          </a:bodyPr>
          <a:lstStyle>
            <a:lvl1pPr marL="0" indent="0" algn="l">
              <a:buNone/>
              <a:defRPr sz="2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presenter(s) name or subtitle</a:t>
            </a:r>
          </a:p>
        </p:txBody>
      </p:sp>
      <p:sp>
        <p:nvSpPr>
          <p:cNvPr id="10" name="Text Placeholder 7"/>
          <p:cNvSpPr>
            <a:spLocks noGrp="1"/>
          </p:cNvSpPr>
          <p:nvPr>
            <p:ph type="body" sz="quarter" idx="10" hasCustomPrompt="1"/>
          </p:nvPr>
        </p:nvSpPr>
        <p:spPr>
          <a:xfrm>
            <a:off x="1905000" y="5197915"/>
            <a:ext cx="8204200" cy="332399"/>
          </a:xfrm>
        </p:spPr>
        <p:txBody>
          <a:bodyPr wrap="square">
            <a:spAutoFit/>
          </a:bodyPr>
          <a:lstStyle>
            <a:lvl1pPr marL="0" indent="0" algn="l">
              <a:buNone/>
              <a:defRPr sz="2400">
                <a:solidFill>
                  <a:schemeClr val="bg1"/>
                </a:solidFill>
                <a:latin typeface="+mj-lt"/>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stStyle>
          <a:p>
            <a:pPr lvl="0"/>
            <a:r>
              <a:rPr lang="en-US"/>
              <a:t>Click to edit date 00/00/0000</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39240"/>
          </a:xfrm>
        </p:spPr>
        <p:txBody>
          <a:bodyPr>
            <a:normAutofit/>
          </a:bodyPr>
          <a:lstStyle>
            <a:lvl1pPr>
              <a:defRPr sz="6000" baseline="0">
                <a:solidFill>
                  <a:srgbClr val="E77109"/>
                </a:solidFill>
              </a:defRPr>
            </a:lvl1pPr>
          </a:lstStyle>
          <a:p>
            <a:r>
              <a:rPr lang="en-US"/>
              <a:t>Looping Slide Headline</a:t>
            </a:r>
          </a:p>
        </p:txBody>
      </p:sp>
      <p:sp>
        <p:nvSpPr>
          <p:cNvPr id="3" name="Content Placeholder 2"/>
          <p:cNvSpPr>
            <a:spLocks noGrp="1"/>
          </p:cNvSpPr>
          <p:nvPr>
            <p:ph idx="1"/>
          </p:nvPr>
        </p:nvSpPr>
        <p:spPr>
          <a:xfrm>
            <a:off x="838200" y="1825625"/>
            <a:ext cx="10515600" cy="784317"/>
          </a:xfrm>
        </p:spPr>
        <p:txBody>
          <a:bodyPr lIns="0" tIns="0" rIns="0" bIns="0">
            <a:spAutoFit/>
          </a:bodyPr>
          <a:lstStyle>
            <a:lvl1pPr>
              <a:buClr>
                <a:schemeClr val="tx1"/>
              </a:buClr>
              <a:defRPr>
                <a:solidFill>
                  <a:schemeClr val="bg2">
                    <a:lumMod val="10000"/>
                  </a:schemeClr>
                </a:solidFill>
                <a:latin typeface="+mn-lt"/>
              </a:defRPr>
            </a:lvl1pPr>
            <a:lvl2pPr>
              <a:buClr>
                <a:schemeClr val="tx1"/>
              </a:buClr>
              <a:defRPr>
                <a:solidFill>
                  <a:schemeClr val="bg2">
                    <a:lumMod val="10000"/>
                  </a:schemeClr>
                </a:solidFill>
                <a:latin typeface="+mn-lt"/>
              </a:defRPr>
            </a:lvl2pPr>
            <a:lvl3pPr>
              <a:buClr>
                <a:schemeClr val="tx1"/>
              </a:buClr>
              <a:defRPr>
                <a:solidFill>
                  <a:schemeClr val="tx2"/>
                </a:solidFill>
                <a:latin typeface="+mn-lt"/>
              </a:defRPr>
            </a:lvl3pPr>
            <a:lvl4pPr>
              <a:buClr>
                <a:schemeClr val="tx1"/>
              </a:buClr>
              <a:defRPr>
                <a:solidFill>
                  <a:schemeClr val="tx2"/>
                </a:solidFill>
                <a:latin typeface="+mn-lt"/>
              </a:defRPr>
            </a:lvl4pPr>
            <a:lvl5pPr>
              <a:buClr>
                <a:schemeClr val="tx1"/>
              </a:buClr>
              <a:defRPr>
                <a:solidFill>
                  <a:schemeClr val="tx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80448578"/>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398"/>
          </a:xfrm>
        </p:spPr>
        <p:txBody>
          <a:bodyPr>
            <a:spAutoFit/>
          </a:bodyPr>
          <a:lstStyle>
            <a:lvl1pPr>
              <a:defRPr>
                <a:solidFill>
                  <a:srgbClr val="E77109"/>
                </a:solidFill>
              </a:defRPr>
            </a:lvl1pPr>
          </a:lstStyle>
          <a:p>
            <a:r>
              <a:rPr lang="en-US"/>
              <a:t>Click to edit Master title style</a:t>
            </a:r>
          </a:p>
        </p:txBody>
      </p:sp>
    </p:spTree>
    <p:extLst>
      <p:ext uri="{BB962C8B-B14F-4D97-AF65-F5344CB8AC3E}">
        <p14:creationId xmlns:p14="http://schemas.microsoft.com/office/powerpoint/2010/main" val="365497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
        <p:nvSpPr>
          <p:cNvPr id="8" name="Title 1"/>
          <p:cNvSpPr>
            <a:spLocks noGrp="1"/>
          </p:cNvSpPr>
          <p:nvPr>
            <p:ph type="ctrTitle" hasCustomPrompt="1"/>
          </p:nvPr>
        </p:nvSpPr>
        <p:spPr>
          <a:xfrm>
            <a:off x="1524000" y="2401888"/>
            <a:ext cx="9144000" cy="830997"/>
          </a:xfrm>
        </p:spPr>
        <p:txBody>
          <a:bodyPr lIns="0" tIns="0" rIns="0" bIns="0" anchor="b">
            <a:spAutoFit/>
          </a:bodyPr>
          <a:lstStyle>
            <a:lvl1pPr algn="l">
              <a:defRPr sz="6000">
                <a:solidFill>
                  <a:schemeClr val="bg1"/>
                </a:solidFill>
              </a:defRPr>
            </a:lvl1pPr>
          </a:lstStyle>
          <a:p>
            <a:r>
              <a:rPr lang="en-US"/>
              <a:t>Thank You</a:t>
            </a:r>
          </a:p>
        </p:txBody>
      </p:sp>
      <p:sp>
        <p:nvSpPr>
          <p:cNvPr id="9" name="Subtitle 2"/>
          <p:cNvSpPr>
            <a:spLocks noGrp="1"/>
          </p:cNvSpPr>
          <p:nvPr>
            <p:ph type="subTitle" idx="1" hasCustomPrompt="1"/>
          </p:nvPr>
        </p:nvSpPr>
        <p:spPr>
          <a:xfrm>
            <a:off x="1905000" y="3472861"/>
            <a:ext cx="8204200" cy="387798"/>
          </a:xfrm>
        </p:spPr>
        <p:txBody>
          <a:bodyPr wrap="square" lIns="0" tIns="0" rIns="0" bIns="0" anchor="b" anchorCtr="0">
            <a:spAutoFit/>
          </a:bodyPr>
          <a:lstStyle>
            <a:lvl1pPr marL="0" indent="0" algn="l">
              <a:buNone/>
              <a:defRPr sz="2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visit us online: www.vituity.com</a:t>
            </a:r>
          </a:p>
        </p:txBody>
      </p:sp>
    </p:spTree>
    <p:extLst>
      <p:ext uri="{BB962C8B-B14F-4D97-AF65-F5344CB8AC3E}">
        <p14:creationId xmlns:p14="http://schemas.microsoft.com/office/powerpoint/2010/main" val="1143431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6A19-254B-4693-828A-A94FF595D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DD9508-0367-4DB0-ACAD-9FABB7636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7D3859-469A-4108-9434-A7C65F0CEDEE}"/>
              </a:ext>
            </a:extLst>
          </p:cNvPr>
          <p:cNvSpPr>
            <a:spLocks noGrp="1"/>
          </p:cNvSpPr>
          <p:nvPr>
            <p:ph type="dt" sz="half" idx="10"/>
          </p:nvPr>
        </p:nvSpPr>
        <p:spPr/>
        <p:txBody>
          <a:bodyPr/>
          <a:lstStyle/>
          <a:p>
            <a:fld id="{0DFB25D7-CFF0-4DB7-801B-C2147B48FA74}" type="datetimeFigureOut">
              <a:rPr lang="en-US" smtClean="0"/>
              <a:t>4/25/2024</a:t>
            </a:fld>
            <a:endParaRPr lang="en-US"/>
          </a:p>
        </p:txBody>
      </p:sp>
      <p:sp>
        <p:nvSpPr>
          <p:cNvPr id="5" name="Footer Placeholder 4">
            <a:extLst>
              <a:ext uri="{FF2B5EF4-FFF2-40B4-BE49-F238E27FC236}">
                <a16:creationId xmlns:a16="http://schemas.microsoft.com/office/drawing/2014/main" id="{C0327BD9-1F44-4924-AC71-83F08A4A4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DFF7A-FFCE-4D1C-9950-CC5EF9D2F776}"/>
              </a:ext>
            </a:extLst>
          </p:cNvPr>
          <p:cNvSpPr>
            <a:spLocks noGrp="1"/>
          </p:cNvSpPr>
          <p:nvPr>
            <p:ph type="sldNum" sz="quarter" idx="12"/>
          </p:nvPr>
        </p:nvSpPr>
        <p:spPr/>
        <p:txBody>
          <a:bodyPr/>
          <a:lstStyle/>
          <a:p>
            <a:fld id="{92B6FEC6-1327-4776-B950-F9277C67238E}" type="slidenum">
              <a:rPr lang="en-US" smtClean="0"/>
              <a:t>‹#›</a:t>
            </a:fld>
            <a:endParaRPr lang="en-US"/>
          </a:p>
        </p:txBody>
      </p:sp>
    </p:spTree>
    <p:extLst>
      <p:ext uri="{BB962C8B-B14F-4D97-AF65-F5344CB8AC3E}">
        <p14:creationId xmlns:p14="http://schemas.microsoft.com/office/powerpoint/2010/main" val="103569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
        <p:nvSpPr>
          <p:cNvPr id="8" name="Title 1"/>
          <p:cNvSpPr>
            <a:spLocks noGrp="1"/>
          </p:cNvSpPr>
          <p:nvPr>
            <p:ph type="ctrTitle"/>
          </p:nvPr>
        </p:nvSpPr>
        <p:spPr>
          <a:xfrm>
            <a:off x="1524000" y="3704908"/>
            <a:ext cx="9144000" cy="830997"/>
          </a:xfrm>
        </p:spPr>
        <p:txBody>
          <a:bodyPr lIns="0" tIns="0" rIns="0" bIns="0" anchor="b">
            <a:spAutoFit/>
          </a:bodyPr>
          <a:lstStyle>
            <a:lvl1pPr algn="l">
              <a:defRPr sz="60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1524000" y="4673011"/>
            <a:ext cx="9144000" cy="387798"/>
          </a:xfrm>
        </p:spPr>
        <p:txBody>
          <a:bodyPr lIns="0" tIns="0" rIns="0" bIns="0" anchor="b" anchorCtr="0">
            <a:spAutoFit/>
          </a:bodyPr>
          <a:lstStyle>
            <a:lvl1pPr marL="0" indent="0" algn="l">
              <a:buNone/>
              <a:defRPr sz="2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presenter(s) name or subtitle</a:t>
            </a:r>
          </a:p>
        </p:txBody>
      </p:sp>
      <p:sp>
        <p:nvSpPr>
          <p:cNvPr id="10" name="Text Placeholder 7"/>
          <p:cNvSpPr>
            <a:spLocks noGrp="1"/>
          </p:cNvSpPr>
          <p:nvPr>
            <p:ph type="body" sz="quarter" idx="10" hasCustomPrompt="1"/>
          </p:nvPr>
        </p:nvSpPr>
        <p:spPr>
          <a:xfrm>
            <a:off x="1524000" y="5197915"/>
            <a:ext cx="9144000" cy="332399"/>
          </a:xfrm>
        </p:spPr>
        <p:txBody>
          <a:bodyPr>
            <a:spAutoFit/>
          </a:bodyPr>
          <a:lstStyle>
            <a:lvl1pPr marL="0" indent="0" algn="l">
              <a:buNone/>
              <a:defRPr sz="2400">
                <a:solidFill>
                  <a:schemeClr val="bg1"/>
                </a:solidFill>
                <a:latin typeface="+mj-lt"/>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stStyle>
          <a:p>
            <a:pPr lvl="0"/>
            <a:r>
              <a:rPr lang="en-US"/>
              <a:t>Click to edit date 00/00/0000</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2441" y="288758"/>
            <a:ext cx="2412571" cy="125957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E3A26B-05C9-4FE1-B736-73A15710763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373731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3A26B-05C9-4FE1-B736-73A15710763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284145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3A26B-05C9-4FE1-B736-73A15710763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3355527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E3A26B-05C9-4FE1-B736-73A15710763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372215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E3A26B-05C9-4FE1-B736-73A157107630}"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1746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E3A26B-05C9-4FE1-B736-73A157107630}"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2646522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3A26B-05C9-4FE1-B736-73A157107630}"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4236983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3A26B-05C9-4FE1-B736-73A15710763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1688957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3A26B-05C9-4FE1-B736-73A157107630}"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144261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3A26B-05C9-4FE1-B736-73A15710763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152621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398"/>
          </a:xfrm>
        </p:spPr>
        <p:txBody>
          <a:bodyPr lIns="0" tIns="0" rIns="0" bIns="0" anchor="t" anchorCtr="0">
            <a:spAutoFit/>
          </a:bodyPr>
          <a:lstStyle>
            <a:lvl1pPr>
              <a:defRPr>
                <a:solidFill>
                  <a:srgbClr val="E77109"/>
                </a:solidFill>
              </a:defRPr>
            </a:lvl1pPr>
          </a:lstStyle>
          <a:p>
            <a:r>
              <a:rPr lang="en-US"/>
              <a:t>Click to edit Master title style</a:t>
            </a:r>
          </a:p>
        </p:txBody>
      </p:sp>
      <p:sp>
        <p:nvSpPr>
          <p:cNvPr id="3" name="Content Placeholder 2"/>
          <p:cNvSpPr>
            <a:spLocks noGrp="1"/>
          </p:cNvSpPr>
          <p:nvPr>
            <p:ph idx="1"/>
          </p:nvPr>
        </p:nvSpPr>
        <p:spPr>
          <a:xfrm>
            <a:off x="838200" y="1825625"/>
            <a:ext cx="10515600" cy="1752275"/>
          </a:xfrm>
        </p:spPr>
        <p:txBody>
          <a:bodyPr lIns="0" tIns="0" rIns="0" bIns="0">
            <a:spAutoFit/>
          </a:bodyPr>
          <a:lstStyle>
            <a:lvl1pPr>
              <a:buClr>
                <a:schemeClr val="tx1"/>
              </a:buClr>
              <a:defRPr>
                <a:solidFill>
                  <a:schemeClr val="bg2">
                    <a:lumMod val="10000"/>
                  </a:schemeClr>
                </a:solidFill>
                <a:latin typeface="+mn-lt"/>
              </a:defRPr>
            </a:lvl1pPr>
            <a:lvl2pPr>
              <a:buClr>
                <a:schemeClr val="tx1"/>
              </a:buClr>
              <a:defRPr>
                <a:solidFill>
                  <a:schemeClr val="bg2">
                    <a:lumMod val="10000"/>
                  </a:schemeClr>
                </a:solidFill>
                <a:latin typeface="+mn-lt"/>
              </a:defRPr>
            </a:lvl2pPr>
            <a:lvl3pPr>
              <a:buClr>
                <a:schemeClr val="tx1"/>
              </a:buClr>
              <a:defRPr>
                <a:solidFill>
                  <a:schemeClr val="bg2">
                    <a:lumMod val="10000"/>
                  </a:schemeClr>
                </a:solidFill>
                <a:latin typeface="+mn-lt"/>
              </a:defRPr>
            </a:lvl3pPr>
            <a:lvl4pPr>
              <a:buClr>
                <a:schemeClr val="tx1"/>
              </a:buClr>
              <a:defRPr>
                <a:solidFill>
                  <a:schemeClr val="bg2">
                    <a:lumMod val="10000"/>
                  </a:schemeClr>
                </a:solidFill>
                <a:latin typeface="+mn-lt"/>
              </a:defRPr>
            </a:lvl4pPr>
            <a:lvl5pPr>
              <a:buClr>
                <a:schemeClr val="tx1"/>
              </a:buClr>
              <a:defRPr>
                <a:solidFill>
                  <a:schemeClr val="bg2">
                    <a:lumMod val="1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3A26B-05C9-4FE1-B736-73A157107630}"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37A8B-D6D5-4090-805F-CBBB5C537974}" type="slidenum">
              <a:rPr lang="en-US" smtClean="0"/>
              <a:t>‹#›</a:t>
            </a:fld>
            <a:endParaRPr lang="en-US"/>
          </a:p>
        </p:txBody>
      </p:sp>
    </p:spTree>
    <p:extLst>
      <p:ext uri="{BB962C8B-B14F-4D97-AF65-F5344CB8AC3E}">
        <p14:creationId xmlns:p14="http://schemas.microsoft.com/office/powerpoint/2010/main" val="307489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1" y="1828801"/>
            <a:ext cx="10358967" cy="1141413"/>
          </a:xfrm>
        </p:spPr>
        <p:txBody>
          <a:bodyPr/>
          <a:lstStyle/>
          <a:p>
            <a:r>
              <a:rPr lang="en-US"/>
              <a:t>Click to edit Master title style</a:t>
            </a:r>
          </a:p>
        </p:txBody>
      </p:sp>
      <p:sp>
        <p:nvSpPr>
          <p:cNvPr id="3" name="Date Placeholder 2"/>
          <p:cNvSpPr>
            <a:spLocks noGrp="1"/>
          </p:cNvSpPr>
          <p:nvPr>
            <p:ph type="dt" idx="10"/>
          </p:nvPr>
        </p:nvSpPr>
        <p:spPr>
          <a:xfrm>
            <a:off x="8839201" y="6091239"/>
            <a:ext cx="3043767" cy="306387"/>
          </a:xfrm>
        </p:spPr>
        <p:txBody>
          <a:bodyPr/>
          <a:lstStyle>
            <a:lvl1pPr>
              <a:defRPr/>
            </a:lvl1pPr>
          </a:lstStyle>
          <a:p>
            <a:endParaRPr lang="en-GB"/>
          </a:p>
        </p:txBody>
      </p:sp>
      <p:sp>
        <p:nvSpPr>
          <p:cNvPr id="4" name="Footer Placeholder 3"/>
          <p:cNvSpPr>
            <a:spLocks noGrp="1"/>
          </p:cNvSpPr>
          <p:nvPr>
            <p:ph type="ftr" idx="11"/>
          </p:nvPr>
        </p:nvSpPr>
        <p:spPr>
          <a:xfrm>
            <a:off x="3048001" y="6096000"/>
            <a:ext cx="5786967" cy="533400"/>
          </a:xfrm>
        </p:spPr>
        <p:txBody>
          <a:bodyPr/>
          <a:lstStyle>
            <a:lvl1pPr>
              <a:defRPr/>
            </a:lvl1pPr>
          </a:lstStyle>
          <a:p>
            <a:endParaRPr lang="en-GB"/>
          </a:p>
        </p:txBody>
      </p:sp>
      <p:sp>
        <p:nvSpPr>
          <p:cNvPr id="5" name="Slide Number Placeholder 4"/>
          <p:cNvSpPr>
            <a:spLocks noGrp="1"/>
          </p:cNvSpPr>
          <p:nvPr>
            <p:ph type="sldNum" idx="12"/>
          </p:nvPr>
        </p:nvSpPr>
        <p:spPr>
          <a:xfrm>
            <a:off x="8839201" y="6319839"/>
            <a:ext cx="3043767" cy="306387"/>
          </a:xfrm>
        </p:spPr>
        <p:txBody>
          <a:bodyPr/>
          <a:lstStyle>
            <a:lvl1pPr>
              <a:defRPr/>
            </a:lvl1pPr>
          </a:lstStyle>
          <a:p>
            <a:fld id="{9234FE2C-2DF3-4168-850F-3488D4CCCAB5}" type="slidenum">
              <a:rPr lang="en-GB"/>
              <a:pPr/>
              <a:t>‹#›</a:t>
            </a:fld>
            <a:endParaRPr lang="en-GB"/>
          </a:p>
        </p:txBody>
      </p:sp>
    </p:spTree>
    <p:extLst>
      <p:ext uri="{BB962C8B-B14F-4D97-AF65-F5344CB8AC3E}">
        <p14:creationId xmlns:p14="http://schemas.microsoft.com/office/powerpoint/2010/main" val="151402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One Statistic - Dark Blue">
    <p:bg>
      <p:bgPr>
        <a:solidFill>
          <a:srgbClr val="002855"/>
        </a:solidFill>
        <a:effectLst/>
      </p:bgPr>
    </p:bg>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9397130" y="85596"/>
            <a:ext cx="1387511" cy="6705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548640" y="853440"/>
            <a:ext cx="11091672" cy="85344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546100" y="2316479"/>
            <a:ext cx="5303519" cy="3902287"/>
          </a:xfrm>
        </p:spPr>
        <p:txBody>
          <a:bodyPr/>
          <a:lstStyle>
            <a:lvl1pPr marL="0" indent="0">
              <a:lnSpc>
                <a:spcPct val="80000"/>
              </a:lnSpc>
              <a:spcBef>
                <a:spcPts val="0"/>
              </a:spcBef>
              <a:buNone/>
              <a:defRPr sz="16666" b="1" spc="-400" baseline="0"/>
            </a:lvl1pPr>
            <a:lvl2pPr marL="182875" indent="-182875">
              <a:spcBef>
                <a:spcPts val="1200"/>
              </a:spcBef>
              <a:buFont typeface="Arial" panose="020B0604020202020204" pitchFamily="34" charset="0"/>
              <a:buChar char="•"/>
              <a:defRPr/>
            </a:lvl2pPr>
            <a:lvl3pPr marL="365751">
              <a:defRPr/>
            </a:lvl3pPr>
            <a:lvl4pPr marL="548626">
              <a:defRPr/>
            </a:lvl4pPr>
            <a:lvl5pPr marL="731502">
              <a:defRPr/>
            </a:lvl5pPr>
            <a:lvl6pPr marL="914377">
              <a:defRPr/>
            </a:lvl6pPr>
            <a:lvl7pPr marL="1097253">
              <a:defRPr/>
            </a:lvl7pPr>
            <a:lvl8pPr marL="1280128">
              <a:defRPr/>
            </a:lvl8pPr>
            <a:lvl9pPr marL="1463003">
              <a:defRPr/>
            </a:lvl9pPr>
          </a:lstStyle>
          <a:p>
            <a:pPr lvl="0"/>
            <a:r>
              <a:rPr lang="en-US" dirty="0"/>
              <a:t>000%</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6336794" y="2316480"/>
            <a:ext cx="530351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6336794" y="2682239"/>
            <a:ext cx="5303519" cy="3536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cxnSp>
        <p:nvCxnSpPr>
          <p:cNvPr id="12" name="Straight Connector 11">
            <a:extLst>
              <a:ext uri="{FF2B5EF4-FFF2-40B4-BE49-F238E27FC236}">
                <a16:creationId xmlns:a16="http://schemas.microsoft.com/office/drawing/2014/main" id="{34BFD8ED-7C4A-4E19-AA79-CAE807FDA217}"/>
              </a:ext>
            </a:extLst>
          </p:cNvPr>
          <p:cNvCxnSpPr>
            <a:cxnSpLocks/>
          </p:cNvCxnSpPr>
          <p:nvPr userDrawn="1"/>
        </p:nvCxnSpPr>
        <p:spPr>
          <a:xfrm>
            <a:off x="10770349" y="115569"/>
            <a:ext cx="0" cy="544059"/>
          </a:xfrm>
          <a:prstGeom prst="line">
            <a:avLst/>
          </a:prstGeom>
          <a:ln w="3175" cap="rnd">
            <a:solidFill>
              <a:srgbClr val="000000"/>
            </a:solidFill>
          </a:ln>
        </p:spPr>
        <p:style>
          <a:lnRef idx="1">
            <a:schemeClr val="accent1"/>
          </a:lnRef>
          <a:fillRef idx="0">
            <a:schemeClr val="accent1"/>
          </a:fillRef>
          <a:effectRef idx="0">
            <a:srgbClr val="000000"/>
          </a:effectRef>
          <a:fontRef idx="minor">
            <a:schemeClr val="lt1"/>
          </a:fontRef>
        </p:style>
      </p:cxnSp>
      <p:pic>
        <p:nvPicPr>
          <p:cNvPr id="13" name="Picture 12">
            <a:extLst>
              <a:ext uri="{FF2B5EF4-FFF2-40B4-BE49-F238E27FC236}">
                <a16:creationId xmlns:a16="http://schemas.microsoft.com/office/drawing/2014/main" id="{8248F8DE-C9AC-43C1-A080-9AD0BA011C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98930" y="219597"/>
            <a:ext cx="841383" cy="439276"/>
          </a:xfrm>
          <a:prstGeom prst="rect">
            <a:avLst/>
          </a:prstGeom>
        </p:spPr>
      </p:pic>
    </p:spTree>
    <p:extLst>
      <p:ext uri="{BB962C8B-B14F-4D97-AF65-F5344CB8AC3E}">
        <p14:creationId xmlns:p14="http://schemas.microsoft.com/office/powerpoint/2010/main" val="309770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048"/>
          </a:xfrm>
        </p:spPr>
        <p:txBody>
          <a:bodyPr>
            <a:spAutoFit/>
          </a:bodyPr>
          <a:lstStyle>
            <a:lvl1pPr>
              <a:defRPr>
                <a:solidFill>
                  <a:srgbClr val="E77109"/>
                </a:solidFill>
              </a:defRPr>
            </a:lvl1pPr>
          </a:lstStyle>
          <a:p>
            <a:r>
              <a:rPr lang="en-US"/>
              <a:t>Click to edit Master title style</a:t>
            </a:r>
          </a:p>
        </p:txBody>
      </p:sp>
    </p:spTree>
    <p:extLst>
      <p:ext uri="{BB962C8B-B14F-4D97-AF65-F5344CB8AC3E}">
        <p14:creationId xmlns:p14="http://schemas.microsoft.com/office/powerpoint/2010/main" val="3094977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Statistic - Dark Blue">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9397130" y="85596"/>
            <a:ext cx="1387511" cy="6705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548640" y="853440"/>
            <a:ext cx="11091672" cy="853440"/>
          </a:xfrm>
        </p:spPr>
        <p:txBody>
          <a:bodyPr/>
          <a:lstStyle/>
          <a:p>
            <a:r>
              <a:rPr lang="en-US"/>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546100" y="2316479"/>
            <a:ext cx="5303519" cy="3902287"/>
          </a:xfrm>
        </p:spPr>
        <p:txBody>
          <a:bodyPr/>
          <a:lstStyle>
            <a:lvl1pPr marL="0" indent="0">
              <a:lnSpc>
                <a:spcPct val="80000"/>
              </a:lnSpc>
              <a:spcBef>
                <a:spcPts val="0"/>
              </a:spcBef>
              <a:buNone/>
              <a:defRPr sz="16666" b="1" spc="-400" baseline="0"/>
            </a:lvl1pPr>
            <a:lvl2pPr marL="182875" indent="-182875">
              <a:spcBef>
                <a:spcPts val="1200"/>
              </a:spcBef>
              <a:buFont typeface="Arial" panose="020B0604020202020204" pitchFamily="34" charset="0"/>
              <a:buChar char="•"/>
              <a:defRPr/>
            </a:lvl2pPr>
            <a:lvl3pPr marL="365751">
              <a:defRPr/>
            </a:lvl3pPr>
            <a:lvl4pPr marL="548626">
              <a:defRPr/>
            </a:lvl4pPr>
            <a:lvl5pPr marL="731502">
              <a:defRPr/>
            </a:lvl5pPr>
            <a:lvl6pPr marL="914377">
              <a:defRPr/>
            </a:lvl6pPr>
            <a:lvl7pPr marL="1097253">
              <a:defRPr/>
            </a:lvl7pPr>
            <a:lvl8pPr marL="1280128">
              <a:defRPr/>
            </a:lvl8pPr>
            <a:lvl9pPr marL="1463003">
              <a:defRPr/>
            </a:lvl9pPr>
          </a:lstStyle>
          <a:p>
            <a:pPr lvl="0"/>
            <a:r>
              <a:rPr lang="en-US"/>
              <a:t>000%</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6336794" y="2316480"/>
            <a:ext cx="530351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6336794" y="2682239"/>
            <a:ext cx="5303519" cy="3536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a:p>
        </p:txBody>
      </p:sp>
      <p:cxnSp>
        <p:nvCxnSpPr>
          <p:cNvPr id="12" name="Straight Connector 11">
            <a:extLst>
              <a:ext uri="{FF2B5EF4-FFF2-40B4-BE49-F238E27FC236}">
                <a16:creationId xmlns:a16="http://schemas.microsoft.com/office/drawing/2014/main" id="{34BFD8ED-7C4A-4E19-AA79-CAE807FDA217}"/>
              </a:ext>
            </a:extLst>
          </p:cNvPr>
          <p:cNvCxnSpPr>
            <a:cxnSpLocks/>
          </p:cNvCxnSpPr>
          <p:nvPr userDrawn="1"/>
        </p:nvCxnSpPr>
        <p:spPr>
          <a:xfrm>
            <a:off x="10770349" y="115569"/>
            <a:ext cx="0" cy="544059"/>
          </a:xfrm>
          <a:prstGeom prst="line">
            <a:avLst/>
          </a:prstGeom>
          <a:ln w="3175" cap="rnd">
            <a:solidFill>
              <a:srgbClr val="000000"/>
            </a:solidFill>
          </a:ln>
        </p:spPr>
        <p:style>
          <a:lnRef idx="1">
            <a:schemeClr val="accent1"/>
          </a:lnRef>
          <a:fillRef idx="0">
            <a:schemeClr val="accent1"/>
          </a:fillRef>
          <a:effectRef idx="0">
            <a:srgbClr val="000000"/>
          </a:effectRef>
          <a:fontRef idx="minor">
            <a:schemeClr val="lt1"/>
          </a:fontRef>
        </p:style>
      </p:cxnSp>
      <p:pic>
        <p:nvPicPr>
          <p:cNvPr id="13" name="Picture 12">
            <a:extLst>
              <a:ext uri="{FF2B5EF4-FFF2-40B4-BE49-F238E27FC236}">
                <a16:creationId xmlns:a16="http://schemas.microsoft.com/office/drawing/2014/main" id="{8248F8DE-C9AC-43C1-A080-9AD0BA011C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98930" y="219597"/>
            <a:ext cx="841383" cy="439276"/>
          </a:xfrm>
          <a:prstGeom prst="rect">
            <a:avLst/>
          </a:prstGeom>
        </p:spPr>
      </p:pic>
    </p:spTree>
    <p:extLst>
      <p:ext uri="{BB962C8B-B14F-4D97-AF65-F5344CB8AC3E}">
        <p14:creationId xmlns:p14="http://schemas.microsoft.com/office/powerpoint/2010/main" val="1223314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048"/>
          </a:xfrm>
        </p:spPr>
        <p:txBody>
          <a:bodyPr>
            <a:spAutoFit/>
          </a:bodyPr>
          <a:lstStyle>
            <a:lvl1pPr>
              <a:defRPr>
                <a:solidFill>
                  <a:srgbClr val="E77109"/>
                </a:solidFill>
              </a:defRPr>
            </a:lvl1pPr>
          </a:lstStyle>
          <a:p>
            <a:r>
              <a:rPr lang="en-US"/>
              <a:t>Click to edit Master title style</a:t>
            </a:r>
          </a:p>
        </p:txBody>
      </p:sp>
    </p:spTree>
    <p:extLst>
      <p:ext uri="{BB962C8B-B14F-4D97-AF65-F5344CB8AC3E}">
        <p14:creationId xmlns:p14="http://schemas.microsoft.com/office/powerpoint/2010/main" val="3290968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F26D-D60F-7D50-462D-6DC55C2CE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EAEEE-6576-B329-F216-70B6D6B41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AD4607-2DE3-3124-8E67-E546E2297A5D}"/>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CDB0F434-C34C-3512-4B3B-4C620B8D1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90458-055C-0A40-DAF4-29EF81919337}"/>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3308932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390F-96D6-1DFD-EF80-BA12BB59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2ADEF-0655-B4C1-9769-054C174553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365FD-8879-3866-A8DE-AD7D7D33F3CE}"/>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1DEA6553-1370-BBEE-2543-A3504D1BD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30BCB-2326-F73C-D8CA-E7C726E3BD1E}"/>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3505377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6EFE-450E-DB85-4F34-662F98498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2338B9-712B-6733-DDD7-F84EAE0DEC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26DF72-8026-5746-2C6E-248B7B9E0790}"/>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1171DE89-43BA-64D0-6933-0EFA31EAB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5688D-1CDE-F582-30B1-36C09D3FF7D9}"/>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3283341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07E2-89AA-C727-206C-A5689E6E6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60E67-42EC-3BBA-04D8-2AEDE9125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858D4C-B98B-321F-40A5-2623C400B6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75EA66-8E6D-2B7D-55BD-9BFE6E4C6EE6}"/>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6" name="Footer Placeholder 5">
            <a:extLst>
              <a:ext uri="{FF2B5EF4-FFF2-40B4-BE49-F238E27FC236}">
                <a16:creationId xmlns:a16="http://schemas.microsoft.com/office/drawing/2014/main" id="{5CB4CDAB-2DD4-1D4E-C595-421F0AA78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017C3-402C-A263-1754-6790F031782B}"/>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415998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398"/>
          </a:xfrm>
        </p:spPr>
        <p:txBody>
          <a:bodyPr>
            <a:spAutoFit/>
          </a:bodyPr>
          <a:lstStyle>
            <a:lvl1pPr>
              <a:defRPr>
                <a:solidFill>
                  <a:srgbClr val="E77109"/>
                </a:solidFill>
              </a:defRPr>
            </a:lvl1p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89F2-38B1-69FF-FE72-012822112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47AEAF-DDD1-936C-F2DC-DC54C915E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68E7C-56A1-2D5D-84D8-B0D84BC62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782E9-1DAE-296C-0ECC-94CCBF686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6870D1-3790-A0A7-5F51-89E279A20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6174BD-A96D-F2D5-313A-CF4FC72995DD}"/>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8" name="Footer Placeholder 7">
            <a:extLst>
              <a:ext uri="{FF2B5EF4-FFF2-40B4-BE49-F238E27FC236}">
                <a16:creationId xmlns:a16="http://schemas.microsoft.com/office/drawing/2014/main" id="{C4FD969F-908F-4CF1-2BDC-C1AF802461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039A00-285E-8656-FDF0-7BDCFECAE836}"/>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1485512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471D-A090-4A2C-A416-ECED958A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7BC6E-D70D-929A-FD6F-294F901607B5}"/>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4" name="Footer Placeholder 3">
            <a:extLst>
              <a:ext uri="{FF2B5EF4-FFF2-40B4-BE49-F238E27FC236}">
                <a16:creationId xmlns:a16="http://schemas.microsoft.com/office/drawing/2014/main" id="{85D48543-4E29-54D9-BB57-5E341DB976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68954A-99F7-D227-6C58-E97AC798E76B}"/>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4099517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F9E4B-3408-BFEE-FFF0-F0940B9BDE17}"/>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3" name="Footer Placeholder 2">
            <a:extLst>
              <a:ext uri="{FF2B5EF4-FFF2-40B4-BE49-F238E27FC236}">
                <a16:creationId xmlns:a16="http://schemas.microsoft.com/office/drawing/2014/main" id="{F2B78779-C8A8-B38F-0C18-70C6E0B24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ADF38-FE2E-3BC9-0502-A5AD9D03F5DD}"/>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3165253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A799-4552-19EC-6C3B-7E7305AA5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7E20B-A6A8-D124-752B-68EB84127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8D4A17-1C9A-26A1-82F1-BA2CFB881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8348F-71DA-A910-B331-28779FABFDC6}"/>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6" name="Footer Placeholder 5">
            <a:extLst>
              <a:ext uri="{FF2B5EF4-FFF2-40B4-BE49-F238E27FC236}">
                <a16:creationId xmlns:a16="http://schemas.microsoft.com/office/drawing/2014/main" id="{CB97C460-9FE9-7B62-4F65-4F120F700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5E673-F078-09ED-AAC0-9F72DD68C299}"/>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2831385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3861-0E0F-6302-20ED-35A3E6CBD0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337888-AA9C-E9A1-1E97-F43AB1BF2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B78C7-D734-E6CC-3397-0B8832896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45DC7-7B08-68D3-1B1B-6C93887AA5E4}"/>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6" name="Footer Placeholder 5">
            <a:extLst>
              <a:ext uri="{FF2B5EF4-FFF2-40B4-BE49-F238E27FC236}">
                <a16:creationId xmlns:a16="http://schemas.microsoft.com/office/drawing/2014/main" id="{EE97E9F0-516E-FC04-ADD6-7682D6F1A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C8521-12F6-9C93-6BE1-B0B3B4DD9A57}"/>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3968588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0A98-24E4-5062-E8BD-0FCBA62AE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24990D-DF31-0444-F467-58E9C09A6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D0C6B-35AA-F4A5-D1C9-339A1FC977D8}"/>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3A11BB64-0B05-7DF3-CFD9-4FEB7DD24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EA333-B6CA-56A7-1BF2-267DCCA24474}"/>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2838320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9B99EC-37EA-4968-9E82-015841865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2810C6-229F-C0D5-F98F-AE53CD5A3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D67A8-2C2B-E43A-2D67-383D33EC739C}"/>
              </a:ext>
            </a:extLst>
          </p:cNvPr>
          <p:cNvSpPr>
            <a:spLocks noGrp="1"/>
          </p:cNvSpPr>
          <p:nvPr>
            <p:ph type="dt" sz="half" idx="10"/>
          </p:nvPr>
        </p:nvSpPr>
        <p:spPr/>
        <p:txBody>
          <a:body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69E670CB-8ED5-0138-CF86-CA890ABDA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91528-0926-844A-A48E-99D62794FCBC}"/>
              </a:ext>
            </a:extLst>
          </p:cNvPr>
          <p:cNvSpPr>
            <a:spLocks noGrp="1"/>
          </p:cNvSpPr>
          <p:nvPr>
            <p:ph type="sldNum" sz="quarter" idx="12"/>
          </p:nvPr>
        </p:nvSpPr>
        <p:spPr/>
        <p:txBody>
          <a:bodyPr/>
          <a:lstStyle/>
          <a:p>
            <a:fld id="{50A2B4EC-9371-4846-9A12-2B55ED47522D}" type="slidenum">
              <a:rPr lang="en-US" smtClean="0"/>
              <a:t>‹#›</a:t>
            </a:fld>
            <a:endParaRPr lang="en-US"/>
          </a:p>
        </p:txBody>
      </p:sp>
    </p:spTree>
    <p:extLst>
      <p:ext uri="{BB962C8B-B14F-4D97-AF65-F5344CB8AC3E}">
        <p14:creationId xmlns:p14="http://schemas.microsoft.com/office/powerpoint/2010/main" val="210566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31478"/>
            <a:ext cx="10515600" cy="830997"/>
          </a:xfrm>
        </p:spPr>
        <p:txBody>
          <a:bodyPr lIns="0" tIns="0" rIns="0" bIns="0" anchor="b" anchorCtr="0">
            <a:spAutoFit/>
          </a:bodyPr>
          <a:lstStyle>
            <a:lvl1pPr>
              <a:defRPr sz="6000">
                <a:solidFill>
                  <a:srgbClr val="E77109"/>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332399"/>
          </a:xfrm>
        </p:spPr>
        <p:txBody>
          <a:bodyPr lIns="0" tIns="0" rIns="0" bIns="0" anchor="b" anchorCtr="0">
            <a:spAutoFit/>
          </a:bodyPr>
          <a:lstStyle>
            <a:lvl1pPr marL="0" indent="0">
              <a:buNone/>
              <a:defRPr sz="2400">
                <a:solidFill>
                  <a:srgbClr val="E7710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8168" y="3069741"/>
            <a:ext cx="9759282" cy="830997"/>
          </a:xfrm>
        </p:spPr>
        <p:txBody>
          <a:bodyPr wrap="square" lIns="0" tIns="0" rIns="0" bIns="0" anchor="b" anchorCtr="0">
            <a:spAutoFit/>
          </a:bodyPr>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588168" y="3927726"/>
            <a:ext cx="9759282" cy="332399"/>
          </a:xfrm>
        </p:spPr>
        <p:txBody>
          <a:bodyPr wrap="square" lIns="0" tIns="0" rIns="0" bIns="0">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398"/>
          </a:xfrm>
        </p:spPr>
        <p:txBody>
          <a:bodyPr lIns="0" tIns="0" rIns="0" bIns="0">
            <a:spAutoFit/>
          </a:bodyPr>
          <a:lstStyle>
            <a:lvl1pPr>
              <a:defRPr>
                <a:solidFill>
                  <a:srgbClr val="E77109"/>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1752275"/>
          </a:xfrm>
        </p:spPr>
        <p:txBody>
          <a:bodyPr lIns="0" tIns="0" rIns="0" bIns="0">
            <a:spAutoFit/>
          </a:bodyPr>
          <a:lstStyle>
            <a:lvl1pPr>
              <a:buClr>
                <a:schemeClr val="tx1"/>
              </a:buClr>
              <a:defRPr>
                <a:solidFill>
                  <a:schemeClr val="bg2">
                    <a:lumMod val="10000"/>
                  </a:schemeClr>
                </a:solidFill>
              </a:defRPr>
            </a:lvl1pPr>
            <a:lvl2pPr>
              <a:buClr>
                <a:schemeClr val="tx1"/>
              </a:buClr>
              <a:defRPr>
                <a:solidFill>
                  <a:schemeClr val="bg2">
                    <a:lumMod val="10000"/>
                  </a:schemeClr>
                </a:solidFill>
              </a:defRPr>
            </a:lvl2pPr>
            <a:lvl3pPr>
              <a:buClr>
                <a:schemeClr val="tx1"/>
              </a:buClr>
              <a:defRPr>
                <a:solidFill>
                  <a:schemeClr val="bg2">
                    <a:lumMod val="10000"/>
                  </a:schemeClr>
                </a:solidFill>
              </a:defRPr>
            </a:lvl3pPr>
            <a:lvl4pPr>
              <a:buClr>
                <a:schemeClr val="tx1"/>
              </a:buClr>
              <a:defRPr>
                <a:solidFill>
                  <a:schemeClr val="bg2">
                    <a:lumMod val="10000"/>
                  </a:schemeClr>
                </a:solidFill>
              </a:defRPr>
            </a:lvl4pPr>
            <a:lvl5pPr>
              <a:buClr>
                <a:schemeClr val="tx1"/>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1752275"/>
          </a:xfrm>
        </p:spPr>
        <p:txBody>
          <a:bodyPr lIns="0" tIns="0" rIns="0" bIns="0">
            <a:spAutoFit/>
          </a:bodyPr>
          <a:lstStyle>
            <a:lvl1pPr>
              <a:buClr>
                <a:schemeClr val="tx1"/>
              </a:buClr>
              <a:defRPr>
                <a:solidFill>
                  <a:schemeClr val="bg2">
                    <a:lumMod val="10000"/>
                  </a:schemeClr>
                </a:solidFill>
              </a:defRPr>
            </a:lvl1pPr>
            <a:lvl2pPr>
              <a:buClr>
                <a:schemeClr val="tx1"/>
              </a:buClr>
              <a:defRPr>
                <a:solidFill>
                  <a:schemeClr val="bg2">
                    <a:lumMod val="10000"/>
                  </a:schemeClr>
                </a:solidFill>
              </a:defRPr>
            </a:lvl2pPr>
            <a:lvl3pPr>
              <a:buClr>
                <a:schemeClr val="tx1"/>
              </a:buClr>
              <a:defRPr>
                <a:solidFill>
                  <a:schemeClr val="bg2">
                    <a:lumMod val="10000"/>
                  </a:schemeClr>
                </a:solidFill>
              </a:defRPr>
            </a:lvl3pPr>
            <a:lvl4pPr>
              <a:buClr>
                <a:schemeClr val="tx1"/>
              </a:buClr>
              <a:defRPr>
                <a:solidFill>
                  <a:schemeClr val="bg2">
                    <a:lumMod val="10000"/>
                  </a:schemeClr>
                </a:solidFill>
              </a:defRPr>
            </a:lvl4pPr>
            <a:lvl5pPr>
              <a:buClr>
                <a:schemeClr val="tx1"/>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09398"/>
          </a:xfrm>
        </p:spPr>
        <p:txBody>
          <a:bodyPr lIns="0" tIns="0" rIns="0" bIns="0" anchor="t" anchorCtr="0">
            <a:spAutoFit/>
          </a:bodyPr>
          <a:lstStyle>
            <a:lvl1pPr>
              <a:defRPr>
                <a:solidFill>
                  <a:srgbClr val="E77109"/>
                </a:solidFill>
              </a:defRPr>
            </a:lvl1pPr>
          </a:lstStyle>
          <a:p>
            <a:r>
              <a:rPr lang="en-US"/>
              <a:t>Click to edit Master title style</a:t>
            </a:r>
          </a:p>
        </p:txBody>
      </p:sp>
      <p:sp>
        <p:nvSpPr>
          <p:cNvPr id="3" name="Text Placeholder 2"/>
          <p:cNvSpPr>
            <a:spLocks noGrp="1"/>
          </p:cNvSpPr>
          <p:nvPr>
            <p:ph type="body" idx="1"/>
          </p:nvPr>
        </p:nvSpPr>
        <p:spPr>
          <a:xfrm>
            <a:off x="839788" y="2172676"/>
            <a:ext cx="5157787" cy="332399"/>
          </a:xfrm>
        </p:spPr>
        <p:txBody>
          <a:bodyPr lIns="0" tIns="0" rIns="0" bIns="0" anchor="b">
            <a:spAutoFit/>
          </a:bodyPr>
          <a:lstStyle>
            <a:lvl1pPr marL="0" indent="0">
              <a:buClr>
                <a:schemeClr val="tx1"/>
              </a:buClr>
              <a:buNone/>
              <a:defRPr sz="2400" b="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1752275"/>
          </a:xfrm>
        </p:spPr>
        <p:txBody>
          <a:bodyPr lIns="0" tIns="0" rIns="0" bIns="0">
            <a:spAutoFit/>
          </a:bodyPr>
          <a:lstStyle>
            <a:lvl1pPr>
              <a:buClr>
                <a:schemeClr val="tx1"/>
              </a:buClr>
              <a:defRPr>
                <a:solidFill>
                  <a:schemeClr val="bg2">
                    <a:lumMod val="10000"/>
                  </a:schemeClr>
                </a:solidFill>
              </a:defRPr>
            </a:lvl1pPr>
            <a:lvl2pPr>
              <a:buClr>
                <a:schemeClr val="tx1"/>
              </a:buClr>
              <a:defRPr>
                <a:solidFill>
                  <a:schemeClr val="bg2">
                    <a:lumMod val="10000"/>
                  </a:schemeClr>
                </a:solidFill>
              </a:defRPr>
            </a:lvl2pPr>
            <a:lvl3pPr>
              <a:buClr>
                <a:schemeClr val="tx1"/>
              </a:buClr>
              <a:defRPr>
                <a:solidFill>
                  <a:schemeClr val="bg2">
                    <a:lumMod val="10000"/>
                  </a:schemeClr>
                </a:solidFill>
              </a:defRPr>
            </a:lvl3pPr>
            <a:lvl4pPr>
              <a:buClr>
                <a:schemeClr val="tx1"/>
              </a:buClr>
              <a:defRPr>
                <a:solidFill>
                  <a:schemeClr val="bg2">
                    <a:lumMod val="10000"/>
                  </a:schemeClr>
                </a:solidFill>
              </a:defRPr>
            </a:lvl4pPr>
            <a:lvl5pPr>
              <a:buClr>
                <a:schemeClr val="tx1"/>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172676"/>
            <a:ext cx="5183188" cy="332399"/>
          </a:xfrm>
        </p:spPr>
        <p:txBody>
          <a:bodyPr lIns="0" tIns="0" rIns="0" bIns="0" anchor="b">
            <a:spAutoFit/>
          </a:bodyPr>
          <a:lstStyle>
            <a:lvl1pPr marL="0" indent="0">
              <a:buClr>
                <a:schemeClr val="tx1"/>
              </a:buClr>
              <a:buNone/>
              <a:defRPr sz="2400" b="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1752275"/>
          </a:xfrm>
        </p:spPr>
        <p:txBody>
          <a:bodyPr lIns="0" tIns="0" rIns="0" bIns="0">
            <a:spAutoFit/>
          </a:bodyPr>
          <a:lstStyle>
            <a:lvl1pPr>
              <a:buClr>
                <a:schemeClr val="tx1"/>
              </a:buClr>
              <a:defRPr>
                <a:solidFill>
                  <a:schemeClr val="bg2">
                    <a:lumMod val="10000"/>
                  </a:schemeClr>
                </a:solidFill>
              </a:defRPr>
            </a:lvl1pPr>
            <a:lvl2pPr>
              <a:buClr>
                <a:schemeClr val="tx1"/>
              </a:buClr>
              <a:defRPr>
                <a:solidFill>
                  <a:schemeClr val="bg2">
                    <a:lumMod val="10000"/>
                  </a:schemeClr>
                </a:solidFill>
              </a:defRPr>
            </a:lvl2pPr>
            <a:lvl3pPr>
              <a:buClr>
                <a:schemeClr val="tx1"/>
              </a:buClr>
              <a:defRPr>
                <a:solidFill>
                  <a:schemeClr val="bg2">
                    <a:lumMod val="10000"/>
                  </a:schemeClr>
                </a:solidFill>
              </a:defRPr>
            </a:lvl3pPr>
            <a:lvl4pPr>
              <a:buClr>
                <a:schemeClr val="tx1"/>
              </a:buClr>
              <a:defRPr>
                <a:solidFill>
                  <a:schemeClr val="bg2">
                    <a:lumMod val="10000"/>
                  </a:schemeClr>
                </a:solidFill>
              </a:defRPr>
            </a:lvl4pPr>
            <a:lvl5pPr>
              <a:buClr>
                <a:schemeClr val="tx1"/>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398"/>
          </a:xfrm>
        </p:spPr>
        <p:txBody>
          <a:bodyPr lIns="0" tIns="0" rIns="0" bIns="0" anchor="t" anchorCtr="0">
            <a:spAutoFit/>
          </a:bodyPr>
          <a:lstStyle>
            <a:lvl1pPr>
              <a:defRPr>
                <a:solidFill>
                  <a:srgbClr val="E77109"/>
                </a:solidFill>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6125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685" r:id="rId14"/>
    <p:sldLayoutId id="2147483696" r:id="rId15"/>
    <p:sldLayoutId id="2147483714" r:id="rId16"/>
    <p:sldLayoutId id="2147483715" r:id="rId17"/>
    <p:sldLayoutId id="2147483699" r:id="rId18"/>
    <p:sldLayoutId id="2147483803" r:id="rId19"/>
  </p:sldLayoutIdLst>
  <p:txStyles>
    <p:titleStyle>
      <a:lvl1pPr algn="l" defTabSz="914400" rtl="0" eaLnBrk="1" latinLnBrk="0" hangingPunct="1">
        <a:lnSpc>
          <a:spcPct val="90000"/>
        </a:lnSpc>
        <a:spcBef>
          <a:spcPct val="0"/>
        </a:spcBef>
        <a:buNone/>
        <a:defRPr sz="4400" kern="1200">
          <a:solidFill>
            <a:srgbClr val="E7710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5">
                <a:lumMod val="20000"/>
                <a:lumOff val="80000"/>
                <a:alpha val="13000"/>
              </a:schemeClr>
            </a:gs>
            <a:gs pos="85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3A26B-05C9-4FE1-B736-73A157107630}" type="datetimeFigureOut">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37A8B-D6D5-4090-805F-CBBB5C537974}" type="slidenum">
              <a:rPr lang="en-US" smtClean="0"/>
              <a:t>‹#›</a:t>
            </a:fld>
            <a:endParaRPr lang="en-US"/>
          </a:p>
        </p:txBody>
      </p:sp>
    </p:spTree>
    <p:extLst>
      <p:ext uri="{BB962C8B-B14F-4D97-AF65-F5344CB8AC3E}">
        <p14:creationId xmlns:p14="http://schemas.microsoft.com/office/powerpoint/2010/main" val="8100529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672" r:id="rId12"/>
    <p:sldLayoutId id="2147483673" r:id="rId13"/>
    <p:sldLayoutId id="2147483674" r:id="rId14"/>
    <p:sldLayoutId id="2147483729" r:id="rId15"/>
    <p:sldLayoutId id="214748373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FC2C1-8115-2476-CD93-C92C2B0BC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D6E60-B569-4E5E-E038-75995CF84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13928-DC5F-7062-F6F8-C50FDB172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1B339B-460A-43D3-B65E-31540E0E0479}" type="datetimeFigureOut">
              <a:rPr lang="en-US" smtClean="0"/>
              <a:t>4/25/2024</a:t>
            </a:fld>
            <a:endParaRPr lang="en-US"/>
          </a:p>
        </p:txBody>
      </p:sp>
      <p:sp>
        <p:nvSpPr>
          <p:cNvPr id="5" name="Footer Placeholder 4">
            <a:extLst>
              <a:ext uri="{FF2B5EF4-FFF2-40B4-BE49-F238E27FC236}">
                <a16:creationId xmlns:a16="http://schemas.microsoft.com/office/drawing/2014/main" id="{54A220E9-C744-530B-3BDE-AFB0F2E5D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7BD23F-390E-B08C-ACB5-3FCF0FC03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A2B4EC-9371-4846-9A12-2B55ED47522D}" type="slidenum">
              <a:rPr lang="en-US" smtClean="0"/>
              <a:t>‹#›</a:t>
            </a:fld>
            <a:endParaRPr lang="en-US"/>
          </a:p>
        </p:txBody>
      </p:sp>
    </p:spTree>
    <p:extLst>
      <p:ext uri="{BB962C8B-B14F-4D97-AF65-F5344CB8AC3E}">
        <p14:creationId xmlns:p14="http://schemas.microsoft.com/office/powerpoint/2010/main" val="219849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marthasialer-2.blogspot.com/2012/11/flojera.html" TargetMode="External"/><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8438C9-A7EF-DC13-19B1-C847E0327114}"/>
              </a:ext>
            </a:extLst>
          </p:cNvPr>
          <p:cNvSpPr>
            <a:spLocks noGrp="1"/>
          </p:cNvSpPr>
          <p:nvPr>
            <p:ph type="subTitle" idx="1"/>
          </p:nvPr>
        </p:nvSpPr>
        <p:spPr>
          <a:xfrm>
            <a:off x="1009650" y="2001701"/>
            <a:ext cx="10577859" cy="2441194"/>
          </a:xfrm>
        </p:spPr>
        <p:txBody>
          <a:bodyPr vert="horz" lIns="0" tIns="0" rIns="0" bIns="0" rtlCol="0" anchor="t">
            <a:normAutofit fontScale="25000" lnSpcReduction="20000"/>
          </a:bodyPr>
          <a:lstStyle/>
          <a:p>
            <a:pPr>
              <a:spcAft>
                <a:spcPts val="1200"/>
              </a:spcAft>
            </a:pPr>
            <a:r>
              <a:rPr lang="en-US" sz="21600" b="1" dirty="0">
                <a:solidFill>
                  <a:srgbClr val="7030A0"/>
                </a:solidFill>
              </a:rPr>
              <a:t>Monthly Learning Collaborative</a:t>
            </a:r>
            <a:br>
              <a:rPr lang="en-US" sz="13500" b="1" dirty="0">
                <a:solidFill>
                  <a:srgbClr val="7030A0"/>
                </a:solidFill>
              </a:rPr>
            </a:br>
            <a:br>
              <a:rPr lang="en-US" sz="13500" b="1" dirty="0">
                <a:solidFill>
                  <a:srgbClr val="7030A0"/>
                </a:solidFill>
              </a:rPr>
            </a:br>
            <a:r>
              <a:rPr lang="en-US" sz="13500" b="1" dirty="0">
                <a:solidFill>
                  <a:srgbClr val="7030A0"/>
                </a:solidFill>
              </a:rPr>
              <a:t>April 2024</a:t>
            </a:r>
            <a:endParaRPr lang="en-US" sz="13500" b="1" dirty="0">
              <a:solidFill>
                <a:srgbClr val="7030A0"/>
              </a:solidFill>
              <a:cs typeface="Calibri"/>
            </a:endParaRPr>
          </a:p>
          <a:p>
            <a:endParaRPr lang="en-US" sz="8600" dirty="0">
              <a:solidFill>
                <a:srgbClr val="7030A0"/>
              </a:solidFill>
              <a:cs typeface="Calibri"/>
            </a:endParaRPr>
          </a:p>
          <a:p>
            <a:r>
              <a:rPr lang="en-US" sz="9000" b="1" dirty="0">
                <a:solidFill>
                  <a:srgbClr val="7030A0"/>
                </a:solidFill>
              </a:rPr>
              <a:t>What is </a:t>
            </a:r>
            <a:r>
              <a:rPr lang="en-US" sz="9000" b="1" err="1">
                <a:solidFill>
                  <a:srgbClr val="7030A0"/>
                </a:solidFill>
              </a:rPr>
              <a:t>EmPATH</a:t>
            </a:r>
            <a:r>
              <a:rPr lang="en-US" sz="9000" b="1" dirty="0">
                <a:solidFill>
                  <a:srgbClr val="7030A0"/>
                </a:solidFill>
              </a:rPr>
              <a:t> and why it is not a crisis stabilization unit</a:t>
            </a:r>
            <a:endParaRPr lang="en-US" sz="9000" b="1">
              <a:solidFill>
                <a:srgbClr val="7030A0"/>
              </a:solidFill>
              <a:cs typeface="Calibri"/>
            </a:endParaRPr>
          </a:p>
        </p:txBody>
      </p:sp>
      <p:pic>
        <p:nvPicPr>
          <p:cNvPr id="5" name="Picture 4" descr="A logo for empath units&#10;&#10;Description automatically generated">
            <a:extLst>
              <a:ext uri="{FF2B5EF4-FFF2-40B4-BE49-F238E27FC236}">
                <a16:creationId xmlns:a16="http://schemas.microsoft.com/office/drawing/2014/main" id="{21332F2D-C093-3CF6-74B5-12AA4B282B40}"/>
              </a:ext>
            </a:extLst>
          </p:cNvPr>
          <p:cNvPicPr>
            <a:picLocks noChangeAspect="1"/>
          </p:cNvPicPr>
          <p:nvPr/>
        </p:nvPicPr>
        <p:blipFill rotWithShape="1">
          <a:blip r:embed="rId3">
            <a:extLst>
              <a:ext uri="{28A0092B-C50C-407E-A947-70E740481C1C}">
                <a14:useLocalDpi xmlns:a14="http://schemas.microsoft.com/office/drawing/2010/main" val="0"/>
              </a:ext>
            </a:extLst>
          </a:blip>
          <a:srcRect l="24344" t="37821" r="23003" b="38653"/>
          <a:stretch/>
        </p:blipFill>
        <p:spPr>
          <a:xfrm>
            <a:off x="498015" y="335449"/>
            <a:ext cx="2966739" cy="795320"/>
          </a:xfrm>
          <a:prstGeom prst="rect">
            <a:avLst/>
          </a:prstGeom>
        </p:spPr>
      </p:pic>
      <p:grpSp>
        <p:nvGrpSpPr>
          <p:cNvPr id="6" name="Group 5">
            <a:extLst>
              <a:ext uri="{FF2B5EF4-FFF2-40B4-BE49-F238E27FC236}">
                <a16:creationId xmlns:a16="http://schemas.microsoft.com/office/drawing/2014/main" id="{203A4B98-C6F8-31D1-6D75-A34C60503572}"/>
              </a:ext>
            </a:extLst>
          </p:cNvPr>
          <p:cNvGrpSpPr/>
          <p:nvPr/>
        </p:nvGrpSpPr>
        <p:grpSpPr>
          <a:xfrm>
            <a:off x="79830" y="4990615"/>
            <a:ext cx="12581561" cy="3063872"/>
            <a:chOff x="49350" y="4960534"/>
            <a:chExt cx="12581561" cy="3063872"/>
          </a:xfrm>
        </p:grpSpPr>
        <p:sp>
          <p:nvSpPr>
            <p:cNvPr id="21" name="Freeform: Shape 20">
              <a:extLst>
                <a:ext uri="{FF2B5EF4-FFF2-40B4-BE49-F238E27FC236}">
                  <a16:creationId xmlns:a16="http://schemas.microsoft.com/office/drawing/2014/main" id="{F3B6746C-3DFE-DA16-9300-D2A286808234}"/>
                </a:ext>
              </a:extLst>
            </p:cNvPr>
            <p:cNvSpPr/>
            <p:nvPr/>
          </p:nvSpPr>
          <p:spPr>
            <a:xfrm rot="20610819">
              <a:off x="4598796" y="5004115"/>
              <a:ext cx="8032115" cy="2176146"/>
            </a:xfrm>
            <a:custGeom>
              <a:avLst/>
              <a:gdLst>
                <a:gd name="connsiteX0" fmla="*/ 8032115 w 8032115"/>
                <a:gd name="connsiteY0" fmla="*/ 123267 h 2176146"/>
                <a:gd name="connsiteX1" fmla="*/ 7446371 w 8032115"/>
                <a:gd name="connsiteY1" fmla="*/ 2102435 h 2176146"/>
                <a:gd name="connsiteX2" fmla="*/ 7087643 w 8032115"/>
                <a:gd name="connsiteY2" fmla="*/ 2127229 h 2176146"/>
                <a:gd name="connsiteX3" fmla="*/ 5374230 w 8032115"/>
                <a:gd name="connsiteY3" fmla="*/ 2176146 h 2176146"/>
                <a:gd name="connsiteX4" fmla="*/ 4981343 w 8032115"/>
                <a:gd name="connsiteY4" fmla="*/ 2172400 h 2176146"/>
                <a:gd name="connsiteX5" fmla="*/ 0 w 8032115"/>
                <a:gd name="connsiteY5" fmla="*/ 698149 h 2176146"/>
                <a:gd name="connsiteX6" fmla="*/ 65129 w 8032115"/>
                <a:gd name="connsiteY6" fmla="*/ 664546 h 2176146"/>
                <a:gd name="connsiteX7" fmla="*/ 5374230 w 8032115"/>
                <a:gd name="connsiteY7" fmla="*/ 0 h 2176146"/>
                <a:gd name="connsiteX8" fmla="*/ 7617021 w 8032115"/>
                <a:gd name="connsiteY8" fmla="*/ 85506 h 21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2115" h="2176146">
                  <a:moveTo>
                    <a:pt x="8032115" y="123267"/>
                  </a:moveTo>
                  <a:lnTo>
                    <a:pt x="7446371" y="2102435"/>
                  </a:lnTo>
                  <a:lnTo>
                    <a:pt x="7087643" y="2127229"/>
                  </a:lnTo>
                  <a:cubicBezTo>
                    <a:pt x="6546376" y="2159020"/>
                    <a:pt x="5970894" y="2176146"/>
                    <a:pt x="5374230" y="2176146"/>
                  </a:cubicBezTo>
                  <a:lnTo>
                    <a:pt x="4981343" y="2172400"/>
                  </a:lnTo>
                  <a:lnTo>
                    <a:pt x="0" y="698149"/>
                  </a:lnTo>
                  <a:lnTo>
                    <a:pt x="65129" y="664546"/>
                  </a:lnTo>
                  <a:cubicBezTo>
                    <a:pt x="939833" y="274020"/>
                    <a:pt x="2987573" y="0"/>
                    <a:pt x="5374230" y="0"/>
                  </a:cubicBezTo>
                  <a:cubicBezTo>
                    <a:pt x="6169782" y="0"/>
                    <a:pt x="6927678" y="30447"/>
                    <a:pt x="7617021" y="85506"/>
                  </a:cubicBez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82C5AF35-AFB1-0119-30C5-0081916DF63F}"/>
                </a:ext>
              </a:extLst>
            </p:cNvPr>
            <p:cNvSpPr/>
            <p:nvPr/>
          </p:nvSpPr>
          <p:spPr>
            <a:xfrm rot="20920270">
              <a:off x="49350" y="4960534"/>
              <a:ext cx="12337320" cy="3063872"/>
            </a:xfrm>
            <a:custGeom>
              <a:avLst/>
              <a:gdLst>
                <a:gd name="connsiteX0" fmla="*/ 10416830 w 12337320"/>
                <a:gd name="connsiteY0" fmla="*/ 659764 h 3063872"/>
                <a:gd name="connsiteX1" fmla="*/ 12333816 w 12337320"/>
                <a:gd name="connsiteY1" fmla="*/ 1151558 h 3063872"/>
                <a:gd name="connsiteX2" fmla="*/ 12337320 w 12337320"/>
                <a:gd name="connsiteY2" fmla="*/ 1152799 h 3063872"/>
                <a:gd name="connsiteX3" fmla="*/ 11954449 w 12337320"/>
                <a:gd name="connsiteY3" fmla="*/ 3063872 h 3063872"/>
                <a:gd name="connsiteX4" fmla="*/ 0 w 12337320"/>
                <a:gd name="connsiteY4" fmla="*/ 668881 h 3063872"/>
                <a:gd name="connsiteX5" fmla="*/ 121953 w 12337320"/>
                <a:gd name="connsiteY5" fmla="*/ 60159 h 3063872"/>
                <a:gd name="connsiteX6" fmla="*/ 274111 w 12337320"/>
                <a:gd name="connsiteY6" fmla="*/ 51598 h 3063872"/>
                <a:gd name="connsiteX7" fmla="*/ 2613146 w 12337320"/>
                <a:gd name="connsiteY7" fmla="*/ 0 h 3063872"/>
                <a:gd name="connsiteX8" fmla="*/ 10416830 w 12337320"/>
                <a:gd name="connsiteY8" fmla="*/ 659764 h 30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7320" h="3063872">
                  <a:moveTo>
                    <a:pt x="10416830" y="659764"/>
                  </a:moveTo>
                  <a:cubicBezTo>
                    <a:pt x="11146802" y="804945"/>
                    <a:pt x="11791871" y="970205"/>
                    <a:pt x="12333816" y="1151558"/>
                  </a:cubicBezTo>
                  <a:lnTo>
                    <a:pt x="12337320" y="1152799"/>
                  </a:lnTo>
                  <a:lnTo>
                    <a:pt x="11954449" y="3063872"/>
                  </a:lnTo>
                  <a:lnTo>
                    <a:pt x="0" y="668881"/>
                  </a:lnTo>
                  <a:lnTo>
                    <a:pt x="121953" y="60159"/>
                  </a:lnTo>
                  <a:lnTo>
                    <a:pt x="274111" y="51598"/>
                  </a:lnTo>
                  <a:cubicBezTo>
                    <a:pt x="1029640" y="17767"/>
                    <a:pt x="1811911" y="0"/>
                    <a:pt x="2613146" y="0"/>
                  </a:cubicBezTo>
                  <a:cubicBezTo>
                    <a:pt x="5617776" y="0"/>
                    <a:pt x="8355735" y="249841"/>
                    <a:pt x="10416830" y="659764"/>
                  </a:cubicBezTo>
                  <a:close/>
                </a:path>
              </a:pathLst>
            </a:custGeom>
            <a:solidFill>
              <a:srgbClr val="92CDC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Shape 22">
              <a:extLst>
                <a:ext uri="{FF2B5EF4-FFF2-40B4-BE49-F238E27FC236}">
                  <a16:creationId xmlns:a16="http://schemas.microsoft.com/office/drawing/2014/main" id="{B8734670-5879-E4B3-18D7-C267D30A7034}"/>
                </a:ext>
              </a:extLst>
            </p:cNvPr>
            <p:cNvSpPr/>
            <p:nvPr/>
          </p:nvSpPr>
          <p:spPr>
            <a:xfrm rot="21024949">
              <a:off x="1267979" y="5650320"/>
              <a:ext cx="11236718" cy="2182049"/>
            </a:xfrm>
            <a:custGeom>
              <a:avLst/>
              <a:gdLst>
                <a:gd name="connsiteX0" fmla="*/ 10379319 w 10379319"/>
                <a:gd name="connsiteY0" fmla="*/ 235045 h 2042697"/>
                <a:gd name="connsiteX1" fmla="*/ 10027806 w 10379319"/>
                <a:gd name="connsiteY1" fmla="*/ 1929182 h 2042697"/>
                <a:gd name="connsiteX2" fmla="*/ 9840153 w 10379319"/>
                <a:gd name="connsiteY2" fmla="*/ 1947923 h 2042697"/>
                <a:gd name="connsiteX3" fmla="*/ 8838939 w 10379319"/>
                <a:gd name="connsiteY3" fmla="*/ 2024780 h 2042697"/>
                <a:gd name="connsiteX4" fmla="*/ 8498436 w 10379319"/>
                <a:gd name="connsiteY4" fmla="*/ 2042697 h 2042697"/>
                <a:gd name="connsiteX5" fmla="*/ 0 w 10379319"/>
                <a:gd name="connsiteY5" fmla="*/ 279371 h 2042697"/>
                <a:gd name="connsiteX6" fmla="*/ 20936 w 10379319"/>
                <a:gd name="connsiteY6" fmla="*/ 276641 h 2042697"/>
                <a:gd name="connsiteX7" fmla="*/ 5382114 w 10379319"/>
                <a:gd name="connsiteY7" fmla="*/ 0 h 2042697"/>
                <a:gd name="connsiteX8" fmla="*/ 9997852 w 10379319"/>
                <a:gd name="connsiteY8" fmla="*/ 196468 h 204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319" h="2042697">
                  <a:moveTo>
                    <a:pt x="10379319" y="235045"/>
                  </a:moveTo>
                  <a:lnTo>
                    <a:pt x="10027806" y="1929182"/>
                  </a:lnTo>
                  <a:lnTo>
                    <a:pt x="9840153" y="1947923"/>
                  </a:lnTo>
                  <a:cubicBezTo>
                    <a:pt x="9522009" y="1976628"/>
                    <a:pt x="9187520" y="2002348"/>
                    <a:pt x="8838939" y="2024780"/>
                  </a:cubicBezTo>
                  <a:lnTo>
                    <a:pt x="8498436" y="2042697"/>
                  </a:lnTo>
                  <a:lnTo>
                    <a:pt x="0" y="279371"/>
                  </a:lnTo>
                  <a:lnTo>
                    <a:pt x="20936" y="276641"/>
                  </a:lnTo>
                  <a:cubicBezTo>
                    <a:pt x="1436921" y="104759"/>
                    <a:pt x="3317915" y="0"/>
                    <a:pt x="5382114" y="0"/>
                  </a:cubicBezTo>
                  <a:cubicBezTo>
                    <a:pt x="7102278" y="0"/>
                    <a:pt x="8695219" y="72750"/>
                    <a:pt x="9997852" y="196468"/>
                  </a:cubicBezTo>
                  <a:close/>
                </a:path>
              </a:pathLst>
            </a:cu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tx2">
                    <a:lumMod val="75000"/>
                  </a:schemeClr>
                </a:solidFill>
              </a:endParaRPr>
            </a:p>
          </p:txBody>
        </p:sp>
      </p:grpSp>
      <p:pic>
        <p:nvPicPr>
          <p:cNvPr id="4" name="Picture 3" descr="A logo of a company&#10;&#10;Description automatically generated">
            <a:extLst>
              <a:ext uri="{FF2B5EF4-FFF2-40B4-BE49-F238E27FC236}">
                <a16:creationId xmlns:a16="http://schemas.microsoft.com/office/drawing/2014/main" id="{B0DCBD41-41D0-502B-6A54-136CCA61CFA0}"/>
              </a:ext>
            </a:extLst>
          </p:cNvPr>
          <p:cNvPicPr>
            <a:picLocks noChangeAspect="1"/>
          </p:cNvPicPr>
          <p:nvPr/>
        </p:nvPicPr>
        <p:blipFill>
          <a:blip r:embed="rId4"/>
          <a:stretch>
            <a:fillRect/>
          </a:stretch>
        </p:blipFill>
        <p:spPr>
          <a:xfrm>
            <a:off x="9527557" y="316083"/>
            <a:ext cx="2166428" cy="989937"/>
          </a:xfrm>
          <a:prstGeom prst="rect">
            <a:avLst/>
          </a:prstGeom>
        </p:spPr>
      </p:pic>
    </p:spTree>
    <p:extLst>
      <p:ext uri="{BB962C8B-B14F-4D97-AF65-F5344CB8AC3E}">
        <p14:creationId xmlns:p14="http://schemas.microsoft.com/office/powerpoint/2010/main" val="309395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1FE4-31E6-90DC-81DC-42DAA46156F8}"/>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ACF3D3B4-8AE2-0323-A5CD-C464104D994D}"/>
              </a:ext>
            </a:extLst>
          </p:cNvPr>
          <p:cNvSpPr>
            <a:spLocks noGrp="1"/>
          </p:cNvSpPr>
          <p:nvPr>
            <p:ph type="subTitle" idx="1"/>
          </p:nvPr>
        </p:nvSpPr>
        <p:spPr/>
        <p:txBody>
          <a:bodyPr/>
          <a:lstStyle/>
          <a:p>
            <a:r>
              <a:rPr lang="en-US" dirty="0"/>
              <a:t> </a:t>
            </a:r>
          </a:p>
        </p:txBody>
      </p:sp>
      <p:sp>
        <p:nvSpPr>
          <p:cNvPr id="4" name="Title 1">
            <a:extLst>
              <a:ext uri="{FF2B5EF4-FFF2-40B4-BE49-F238E27FC236}">
                <a16:creationId xmlns:a16="http://schemas.microsoft.com/office/drawing/2014/main" id="{9812BE4A-EAF0-D793-EDAA-BC2FB6C6C416}"/>
              </a:ext>
            </a:extLst>
          </p:cNvPr>
          <p:cNvSpPr txBox="1">
            <a:spLocks/>
          </p:cNvSpPr>
          <p:nvPr/>
        </p:nvSpPr>
        <p:spPr>
          <a:xfrm>
            <a:off x="-564908" y="1205675"/>
            <a:ext cx="8697370" cy="5427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7030A0"/>
                </a:solidFill>
                <a:effectLst/>
                <a:uLnTx/>
                <a:uFillTx/>
                <a:latin typeface="Calibri Light" panose="020F0302020204030204"/>
                <a:ea typeface="+mj-ea"/>
                <a:cs typeface="+mj-cs"/>
              </a:rPr>
              <a:t>A Feeling of Spaciousness</a:t>
            </a:r>
          </a:p>
        </p:txBody>
      </p:sp>
      <p:pic>
        <p:nvPicPr>
          <p:cNvPr id="5" name="Picture 4">
            <a:extLst>
              <a:ext uri="{FF2B5EF4-FFF2-40B4-BE49-F238E27FC236}">
                <a16:creationId xmlns:a16="http://schemas.microsoft.com/office/drawing/2014/main" id="{A5846B29-E0C4-910B-A7B3-2501CEDC38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27569" y="715518"/>
            <a:ext cx="4493329" cy="2713482"/>
          </a:xfrm>
          <a:prstGeom prst="rect">
            <a:avLst/>
          </a:prstGeom>
        </p:spPr>
      </p:pic>
      <p:pic>
        <p:nvPicPr>
          <p:cNvPr id="6" name="Picture 5">
            <a:extLst>
              <a:ext uri="{FF2B5EF4-FFF2-40B4-BE49-F238E27FC236}">
                <a16:creationId xmlns:a16="http://schemas.microsoft.com/office/drawing/2014/main" id="{E21AC824-E24A-3FB4-9482-E7EF5DC19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206" y="3619692"/>
            <a:ext cx="3548054" cy="2349209"/>
          </a:xfrm>
          <a:prstGeom prst="rect">
            <a:avLst/>
          </a:prstGeom>
        </p:spPr>
      </p:pic>
      <p:pic>
        <p:nvPicPr>
          <p:cNvPr id="10" name="Picture 9">
            <a:extLst>
              <a:ext uri="{FF2B5EF4-FFF2-40B4-BE49-F238E27FC236}">
                <a16:creationId xmlns:a16="http://schemas.microsoft.com/office/drawing/2014/main" id="{767F4AB5-9A6B-17BF-799F-36CBD7B8A0AB}"/>
              </a:ext>
            </a:extLst>
          </p:cNvPr>
          <p:cNvPicPr>
            <a:picLocks noChangeAspect="1"/>
          </p:cNvPicPr>
          <p:nvPr/>
        </p:nvPicPr>
        <p:blipFill>
          <a:blip r:embed="rId4"/>
          <a:stretch>
            <a:fillRect/>
          </a:stretch>
        </p:blipFill>
        <p:spPr>
          <a:xfrm>
            <a:off x="1143740" y="2281084"/>
            <a:ext cx="5503568" cy="3203076"/>
          </a:xfrm>
          <a:prstGeom prst="rect">
            <a:avLst/>
          </a:prstGeom>
        </p:spPr>
      </p:pic>
    </p:spTree>
    <p:extLst>
      <p:ext uri="{BB962C8B-B14F-4D97-AF65-F5344CB8AC3E}">
        <p14:creationId xmlns:p14="http://schemas.microsoft.com/office/powerpoint/2010/main" val="10771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artoon of a person lying in a chair&#10;&#10;Description automatically generated">
            <a:extLst>
              <a:ext uri="{FF2B5EF4-FFF2-40B4-BE49-F238E27FC236}">
                <a16:creationId xmlns:a16="http://schemas.microsoft.com/office/drawing/2014/main" id="{84BE28C1-3E77-91BE-F62E-7FDBBB167BBC}"/>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4830" b="16363"/>
          <a:stretch/>
        </p:blipFill>
        <p:spPr>
          <a:xfrm>
            <a:off x="20" y="10"/>
            <a:ext cx="12191980" cy="6857990"/>
          </a:xfrm>
          <a:prstGeom prst="rect">
            <a:avLst/>
          </a:prstGeom>
        </p:spPr>
      </p:pic>
      <p:sp>
        <p:nvSpPr>
          <p:cNvPr id="2" name="Title 1">
            <a:extLst>
              <a:ext uri="{FF2B5EF4-FFF2-40B4-BE49-F238E27FC236}">
                <a16:creationId xmlns:a16="http://schemas.microsoft.com/office/drawing/2014/main" id="{5C1C3F32-04A1-D373-D7D0-9D2BA6AE951E}"/>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 </a:t>
            </a:r>
          </a:p>
        </p:txBody>
      </p:sp>
      <p:sp>
        <p:nvSpPr>
          <p:cNvPr id="3" name="Content Placeholder 2">
            <a:extLst>
              <a:ext uri="{FF2B5EF4-FFF2-40B4-BE49-F238E27FC236}">
                <a16:creationId xmlns:a16="http://schemas.microsoft.com/office/drawing/2014/main" id="{64E7D99E-1550-1A91-F9F2-162D92B8392D}"/>
              </a:ext>
            </a:extLst>
          </p:cNvPr>
          <p:cNvSpPr>
            <a:spLocks noGrp="1"/>
          </p:cNvSpPr>
          <p:nvPr>
            <p:ph idx="1"/>
          </p:nvPr>
        </p:nvSpPr>
        <p:spPr>
          <a:xfrm>
            <a:off x="739588" y="1493931"/>
            <a:ext cx="10515600" cy="4351338"/>
          </a:xfrm>
        </p:spPr>
        <p:txBody>
          <a:bodyPr>
            <a:normAutofit/>
          </a:bodyPr>
          <a:lstStyle/>
          <a:p>
            <a:pPr algn="ctr"/>
            <a:r>
              <a:rPr lang="en-US" sz="4000" dirty="0">
                <a:solidFill>
                  <a:srgbClr val="FFFF00"/>
                </a:solidFill>
              </a:rPr>
              <a:t>“The Em</a:t>
            </a:r>
            <a:r>
              <a:rPr lang="en-US" sz="4000" i="1" dirty="0">
                <a:solidFill>
                  <a:srgbClr val="FFFF00"/>
                </a:solidFill>
              </a:rPr>
              <a:t>path</a:t>
            </a:r>
            <a:r>
              <a:rPr lang="en-US" sz="4000" dirty="0">
                <a:solidFill>
                  <a:srgbClr val="FFFF00"/>
                </a:solidFill>
              </a:rPr>
              <a:t> unit’s real innovation is a structural shift in how we think about space and time. We usually consider drugs, devices, and procedures the kinds of medical care that make a difference, but </a:t>
            </a:r>
            <a:r>
              <a:rPr lang="en-US" sz="4000" b="1" i="1" dirty="0">
                <a:solidFill>
                  <a:srgbClr val="FFFF00"/>
                </a:solidFill>
              </a:rPr>
              <a:t>physical spaces can be therapeutic</a:t>
            </a:r>
            <a:r>
              <a:rPr lang="en-US" sz="4000" dirty="0">
                <a:solidFill>
                  <a:srgbClr val="FFFF00"/>
                </a:solidFill>
              </a:rPr>
              <a:t>, too.” </a:t>
            </a:r>
          </a:p>
          <a:p>
            <a:pPr marL="0" indent="0" algn="ctr">
              <a:buNone/>
            </a:pPr>
            <a:endParaRPr lang="en-US" sz="3600" dirty="0">
              <a:solidFill>
                <a:srgbClr val="FFFFFF"/>
              </a:solidFill>
            </a:endParaRPr>
          </a:p>
          <a:p>
            <a:pPr algn="ctr"/>
            <a:r>
              <a:rPr lang="en-US" dirty="0">
                <a:solidFill>
                  <a:srgbClr val="FFFFFF"/>
                </a:solidFill>
              </a:rPr>
              <a:t>-</a:t>
            </a:r>
            <a:r>
              <a:rPr lang="en-US" sz="2400" dirty="0">
                <a:solidFill>
                  <a:srgbClr val="FFFF00"/>
                </a:solidFill>
              </a:rPr>
              <a:t>Dhruv Khullar, </a:t>
            </a:r>
            <a:r>
              <a:rPr lang="en-US" sz="2400" i="1" dirty="0">
                <a:solidFill>
                  <a:srgbClr val="FFFF00"/>
                </a:solidFill>
              </a:rPr>
              <a:t>The New Yorker </a:t>
            </a:r>
            <a:r>
              <a:rPr lang="en-US" sz="2400" dirty="0">
                <a:solidFill>
                  <a:srgbClr val="FFFF00"/>
                </a:solidFill>
              </a:rPr>
              <a:t>magazine, July 2023</a:t>
            </a:r>
          </a:p>
        </p:txBody>
      </p:sp>
    </p:spTree>
    <p:extLst>
      <p:ext uri="{BB962C8B-B14F-4D97-AF65-F5344CB8AC3E}">
        <p14:creationId xmlns:p14="http://schemas.microsoft.com/office/powerpoint/2010/main" val="149067152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B43B-9C4E-2D21-10C2-09760DFB78AB}"/>
              </a:ext>
            </a:extLst>
          </p:cNvPr>
          <p:cNvSpPr>
            <a:spLocks noGrp="1"/>
          </p:cNvSpPr>
          <p:nvPr>
            <p:ph type="title"/>
          </p:nvPr>
        </p:nvSpPr>
        <p:spPr/>
        <p:txBody>
          <a:bodyPr>
            <a:normAutofit/>
          </a:bodyPr>
          <a:lstStyle/>
          <a:p>
            <a:r>
              <a:rPr lang="en-US" sz="4800" b="1" dirty="0">
                <a:solidFill>
                  <a:srgbClr val="00B050"/>
                </a:solidFill>
                <a:cs typeface="Calibri Light"/>
              </a:rPr>
              <a:t>Important points and clarifications</a:t>
            </a:r>
            <a:endParaRPr lang="en-US" sz="4800" b="1" dirty="0">
              <a:solidFill>
                <a:srgbClr val="00B050"/>
              </a:solidFill>
            </a:endParaRPr>
          </a:p>
        </p:txBody>
      </p:sp>
      <p:sp>
        <p:nvSpPr>
          <p:cNvPr id="3" name="Content Placeholder 2">
            <a:extLst>
              <a:ext uri="{FF2B5EF4-FFF2-40B4-BE49-F238E27FC236}">
                <a16:creationId xmlns:a16="http://schemas.microsoft.com/office/drawing/2014/main" id="{E3DCC377-BF56-AFBA-49AA-174D601B287A}"/>
              </a:ext>
            </a:extLst>
          </p:cNvPr>
          <p:cNvSpPr>
            <a:spLocks noGrp="1"/>
          </p:cNvSpPr>
          <p:nvPr>
            <p:ph idx="1"/>
          </p:nvPr>
        </p:nvSpPr>
        <p:spPr>
          <a:xfrm>
            <a:off x="838200" y="2262654"/>
            <a:ext cx="10515600" cy="4351338"/>
          </a:xfrm>
        </p:spPr>
        <p:txBody>
          <a:bodyPr vert="horz" lIns="91440" tIns="45720" rIns="91440" bIns="45720" rtlCol="0" anchor="t">
            <a:normAutofit/>
          </a:bodyPr>
          <a:lstStyle/>
          <a:p>
            <a:pPr marL="0" indent="0" algn="ctr">
              <a:buNone/>
            </a:pPr>
            <a:r>
              <a:rPr lang="en-US" sz="3600" dirty="0">
                <a:solidFill>
                  <a:srgbClr val="7030A0"/>
                </a:solidFill>
                <a:cs typeface="Calibri"/>
              </a:rPr>
              <a:t>One of the services that </a:t>
            </a:r>
            <a:r>
              <a:rPr lang="en-US" sz="3600" err="1">
                <a:solidFill>
                  <a:srgbClr val="7030A0"/>
                </a:solidFill>
                <a:cs typeface="Calibri"/>
              </a:rPr>
              <a:t>EmPATH</a:t>
            </a:r>
            <a:r>
              <a:rPr lang="en-US" sz="3600" dirty="0">
                <a:solidFill>
                  <a:srgbClr val="7030A0"/>
                </a:solidFill>
                <a:cs typeface="Calibri"/>
              </a:rPr>
              <a:t> units can provide is "crisis stabilization", but that doesn't mean it is a 'crisis stabilization unit" per se. Caesarian Sections are performed in Labor and Delivery units, but that doesn't mean you have to call them Caesarian Section units. There's a difference between an individual specific service provided, and the overall 'service line'. </a:t>
            </a:r>
            <a:endParaRPr lang="en-US" sz="3600">
              <a:cs typeface="Calibri" panose="020F0502020204030204"/>
            </a:endParaRPr>
          </a:p>
          <a:p>
            <a:endParaRPr lang="en-US" dirty="0">
              <a:solidFill>
                <a:srgbClr val="7030A0"/>
              </a:solidFill>
              <a:cs typeface="Calibri"/>
            </a:endParaRPr>
          </a:p>
        </p:txBody>
      </p:sp>
    </p:spTree>
    <p:extLst>
      <p:ext uri="{BB962C8B-B14F-4D97-AF65-F5344CB8AC3E}">
        <p14:creationId xmlns:p14="http://schemas.microsoft.com/office/powerpoint/2010/main" val="20771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B43B-9C4E-2D21-10C2-09760DFB78AB}"/>
              </a:ext>
            </a:extLst>
          </p:cNvPr>
          <p:cNvSpPr>
            <a:spLocks noGrp="1"/>
          </p:cNvSpPr>
          <p:nvPr>
            <p:ph type="title"/>
          </p:nvPr>
        </p:nvSpPr>
        <p:spPr>
          <a:xfrm>
            <a:off x="838200" y="219448"/>
            <a:ext cx="10515600" cy="1325563"/>
          </a:xfrm>
        </p:spPr>
        <p:txBody>
          <a:bodyPr>
            <a:normAutofit/>
          </a:bodyPr>
          <a:lstStyle/>
          <a:p>
            <a:r>
              <a:rPr lang="en-US" sz="4800" b="1" dirty="0">
                <a:solidFill>
                  <a:srgbClr val="00B050"/>
                </a:solidFill>
                <a:cs typeface="Calibri Light"/>
              </a:rPr>
              <a:t>Important points and clarifications</a:t>
            </a:r>
            <a:endParaRPr lang="en-US" sz="4800" b="1" dirty="0">
              <a:solidFill>
                <a:srgbClr val="00B050"/>
              </a:solidFill>
            </a:endParaRPr>
          </a:p>
        </p:txBody>
      </p:sp>
      <p:sp>
        <p:nvSpPr>
          <p:cNvPr id="3" name="Content Placeholder 2">
            <a:extLst>
              <a:ext uri="{FF2B5EF4-FFF2-40B4-BE49-F238E27FC236}">
                <a16:creationId xmlns:a16="http://schemas.microsoft.com/office/drawing/2014/main" id="{E3DCC377-BF56-AFBA-49AA-174D601B287A}"/>
              </a:ext>
            </a:extLst>
          </p:cNvPr>
          <p:cNvSpPr>
            <a:spLocks noGrp="1"/>
          </p:cNvSpPr>
          <p:nvPr>
            <p:ph idx="1"/>
          </p:nvPr>
        </p:nvSpPr>
        <p:spPr>
          <a:xfrm>
            <a:off x="625290" y="1713566"/>
            <a:ext cx="10930215" cy="4990073"/>
          </a:xfrm>
        </p:spPr>
        <p:txBody>
          <a:bodyPr vert="horz" lIns="91440" tIns="45720" rIns="91440" bIns="45720" rtlCol="0" anchor="t">
            <a:normAutofit/>
          </a:bodyPr>
          <a:lstStyle/>
          <a:p>
            <a:pPr>
              <a:spcAft>
                <a:spcPts val="2400"/>
              </a:spcAft>
            </a:pPr>
            <a:r>
              <a:rPr lang="en-US" dirty="0">
                <a:solidFill>
                  <a:srgbClr val="7030A0"/>
                </a:solidFill>
                <a:cs typeface="Calibri"/>
              </a:rPr>
              <a:t>"Crisis" may even be a term on its way out – and identifying patients in our emergency department as behavioral emergencies or psychiatric emergencies may be more appropriate anyway. In the ED, we don't see a 'heart </a:t>
            </a:r>
            <a:r>
              <a:rPr lang="en-US" dirty="0" err="1">
                <a:solidFill>
                  <a:srgbClr val="7030A0"/>
                </a:solidFill>
                <a:cs typeface="Calibri"/>
              </a:rPr>
              <a:t>crisis'</a:t>
            </a:r>
            <a:r>
              <a:rPr lang="en-US" dirty="0">
                <a:solidFill>
                  <a:srgbClr val="7030A0"/>
                </a:solidFill>
                <a:cs typeface="Calibri"/>
              </a:rPr>
              <a:t> or an 'abdominal crisis', we see emergency conditions. If EMTALA says psychiatric emergencies are emergency medical conditions just like heart attacks, shouldn't we use the same terminology? Won't that reduce stigma compared to other medical conditions? </a:t>
            </a:r>
            <a:endParaRPr lang="en-US">
              <a:cs typeface="Calibri" panose="020F0502020204030204"/>
            </a:endParaRPr>
          </a:p>
          <a:p>
            <a:pPr>
              <a:spcAft>
                <a:spcPts val="2400"/>
              </a:spcAft>
            </a:pPr>
            <a:r>
              <a:rPr lang="en-US" dirty="0">
                <a:solidFill>
                  <a:srgbClr val="7030A0"/>
                </a:solidFill>
                <a:cs typeface="Calibri"/>
              </a:rPr>
              <a:t>On a recent internal poll, one agency found that over 80% of patients in a crisis facility didn't like the term 'crisis' and </a:t>
            </a:r>
            <a:r>
              <a:rPr lang="en-US" b="1" dirty="0">
                <a:solidFill>
                  <a:srgbClr val="7030A0"/>
                </a:solidFill>
                <a:cs typeface="Calibri"/>
              </a:rPr>
              <a:t>wished the program had a</a:t>
            </a:r>
            <a:r>
              <a:rPr lang="en-US" dirty="0">
                <a:solidFill>
                  <a:srgbClr val="7030A0"/>
                </a:solidFill>
                <a:cs typeface="Calibri"/>
              </a:rPr>
              <a:t> </a:t>
            </a:r>
            <a:r>
              <a:rPr lang="en-US" b="1" dirty="0">
                <a:solidFill>
                  <a:srgbClr val="7030A0"/>
                </a:solidFill>
                <a:cs typeface="Calibri"/>
              </a:rPr>
              <a:t>different name</a:t>
            </a:r>
            <a:r>
              <a:rPr lang="en-US" dirty="0">
                <a:solidFill>
                  <a:srgbClr val="7030A0"/>
                </a:solidFill>
                <a:cs typeface="Calibri"/>
              </a:rPr>
              <a:t>.</a:t>
            </a:r>
          </a:p>
          <a:p>
            <a:endParaRPr lang="en-US" dirty="0">
              <a:solidFill>
                <a:srgbClr val="7030A0"/>
              </a:solidFill>
              <a:cs typeface="Calibri"/>
            </a:endParaRPr>
          </a:p>
        </p:txBody>
      </p:sp>
    </p:spTree>
    <p:extLst>
      <p:ext uri="{BB962C8B-B14F-4D97-AF65-F5344CB8AC3E}">
        <p14:creationId xmlns:p14="http://schemas.microsoft.com/office/powerpoint/2010/main" val="38029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838200" y="386077"/>
            <a:ext cx="10515600" cy="664797"/>
          </a:xfrm>
        </p:spPr>
        <p:txBody>
          <a:bodyPr/>
          <a:lstStyle/>
          <a:p>
            <a:pPr algn="ctr"/>
            <a:r>
              <a:rPr lang="en-US" sz="4800" b="1" dirty="0">
                <a:solidFill>
                  <a:srgbClr val="00B050"/>
                </a:solidFill>
                <a:latin typeface="+mn-lt"/>
                <a:ea typeface="+mn-ea"/>
                <a:cs typeface="+mn-cs"/>
              </a:rPr>
              <a:t>EmPATH Scope of Service</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5994744"/>
            <a:ext cx="2511885" cy="673383"/>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256282" y="5917085"/>
            <a:ext cx="1643618" cy="751042"/>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609600" y="1373018"/>
            <a:ext cx="11290300" cy="4401205"/>
          </a:xfrm>
          <a:prstGeom prst="rect">
            <a:avLst/>
          </a:prstGeom>
          <a:noFill/>
        </p:spPr>
        <p:txBody>
          <a:bodyPr wrap="square" lIns="91440" tIns="45720" rIns="91440" bIns="45720" rtlCol="0" anchor="t">
            <a:spAutoFit/>
          </a:bodyPr>
          <a:lstStyle/>
          <a:p>
            <a:r>
              <a:rPr lang="en-US" sz="2600" dirty="0">
                <a:solidFill>
                  <a:srgbClr val="7030A0"/>
                </a:solidFill>
              </a:rPr>
              <a:t>The EmPATH (Emergency Psychiatric Assessment, Treatment &amp; Healing) Unit provides voluntary and involuntary mental health services lasting less than 24 hours to persons (insert your program’s age range here) in a psychiatric emergency due to a mental health condition that requires a timelier response than a regularly scheduled visit to prevent decompensation. </a:t>
            </a:r>
            <a:endParaRPr lang="en-US" sz="2600" dirty="0">
              <a:solidFill>
                <a:srgbClr val="7030A0"/>
              </a:solidFill>
              <a:cs typeface="Calibri"/>
            </a:endParaRPr>
          </a:p>
          <a:p>
            <a:endParaRPr lang="en-US" sz="2600" dirty="0">
              <a:solidFill>
                <a:srgbClr val="7030A0"/>
              </a:solidFill>
              <a:cs typeface="Calibri"/>
            </a:endParaRPr>
          </a:p>
          <a:p>
            <a:r>
              <a:rPr lang="en-US" sz="2600" dirty="0">
                <a:solidFill>
                  <a:srgbClr val="7030A0"/>
                </a:solidFill>
              </a:rPr>
              <a:t>The </a:t>
            </a:r>
            <a:r>
              <a:rPr lang="en-US" sz="2600" dirty="0" err="1">
                <a:solidFill>
                  <a:srgbClr val="7030A0"/>
                </a:solidFill>
              </a:rPr>
              <a:t>EmPATH</a:t>
            </a:r>
            <a:r>
              <a:rPr lang="en-US" sz="2600" dirty="0">
                <a:solidFill>
                  <a:srgbClr val="7030A0"/>
                </a:solidFill>
              </a:rPr>
              <a:t> Unit is for rapid mental health evaluation and psychiatric assessment, and provides psychiatric stabilization and treatment, which includes; providing a safe environment and crisis intervention -- which may include therapy, medication treatment and consultation, discharge planning and referral services.  </a:t>
            </a:r>
            <a:endParaRPr lang="en-US" sz="2600" dirty="0">
              <a:solidFill>
                <a:srgbClr val="7030A0"/>
              </a:solidFill>
              <a:cs typeface="Calibri"/>
            </a:endParaRPr>
          </a:p>
          <a:p>
            <a:endParaRPr lang="en-US" sz="2000" dirty="0">
              <a:solidFill>
                <a:schemeClr val="tx2">
                  <a:lumMod val="75000"/>
                </a:schemeClr>
              </a:solidFill>
              <a:cs typeface="Calibri"/>
            </a:endParaRPr>
          </a:p>
        </p:txBody>
      </p:sp>
    </p:spTree>
    <p:extLst>
      <p:ext uri="{BB962C8B-B14F-4D97-AF65-F5344CB8AC3E}">
        <p14:creationId xmlns:p14="http://schemas.microsoft.com/office/powerpoint/2010/main" val="55884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838200" y="330048"/>
            <a:ext cx="10515600" cy="664797"/>
          </a:xfrm>
        </p:spPr>
        <p:txBody>
          <a:bodyPr/>
          <a:lstStyle/>
          <a:p>
            <a:pPr algn="ctr"/>
            <a:r>
              <a:rPr lang="en-US" sz="4800" b="1" dirty="0">
                <a:solidFill>
                  <a:srgbClr val="00B050"/>
                </a:solidFill>
                <a:latin typeface="+mn-lt"/>
                <a:ea typeface="+mn-ea"/>
                <a:cs typeface="+mn-cs"/>
              </a:rPr>
              <a:t>EmPATH Unit </a:t>
            </a:r>
            <a:r>
              <a:rPr lang="en-US" sz="4800" b="1" u="sng" dirty="0">
                <a:solidFill>
                  <a:srgbClr val="00B050"/>
                </a:solidFill>
                <a:latin typeface="+mn-lt"/>
                <a:ea typeface="+mn-ea"/>
                <a:cs typeface="+mn-cs"/>
              </a:rPr>
              <a:t>Inclusion</a:t>
            </a:r>
            <a:r>
              <a:rPr lang="en-US" sz="4800" b="1" dirty="0">
                <a:solidFill>
                  <a:srgbClr val="00B050"/>
                </a:solidFill>
                <a:latin typeface="+mn-lt"/>
                <a:ea typeface="+mn-ea"/>
                <a:cs typeface="+mn-cs"/>
              </a:rPr>
              <a:t> Criteria</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6200901"/>
            <a:ext cx="2080085" cy="557627"/>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673262" y="6022330"/>
            <a:ext cx="1361076" cy="621936"/>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620806" y="1316989"/>
            <a:ext cx="11290300" cy="517064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US" sz="2600" dirty="0">
                <a:solidFill>
                  <a:srgbClr val="7030A0"/>
                </a:solidFill>
              </a:rPr>
              <a:t>Patients who are 18 years of age and older.</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who present as a danger to self, danger to others and/or gravely disabled by virtue of a psychiatric disorder and are in an acute psychiatric crisis.</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may be either voluntary or on an involuntary hold</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who are medically stable and cleared medically by the Emergency Department provider.</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whose vital signs are within wide, yet appropriate ranges:</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who are alert and can ambulate or transfer  without assistance.</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Patients who do not have medical conditions that require screening, such as:</a:t>
            </a:r>
            <a:endParaRPr lang="en-US" sz="2600" dirty="0">
              <a:solidFill>
                <a:srgbClr val="7030A0"/>
              </a:solidFill>
              <a:cs typeface="Calibri"/>
            </a:endParaRPr>
          </a:p>
          <a:p>
            <a:pPr marL="800100" lvl="1" indent="-342900">
              <a:buFont typeface="Arial" panose="020B0604020202020204" pitchFamily="34" charset="0"/>
              <a:buChar char="•"/>
            </a:pPr>
            <a:r>
              <a:rPr lang="en-US" sz="2600" dirty="0">
                <a:solidFill>
                  <a:srgbClr val="7030A0"/>
                </a:solidFill>
              </a:rPr>
              <a:t>Possibility of an active communicable disease that could be transmitted to other patient, e.g., </a:t>
            </a:r>
            <a:r>
              <a:rPr lang="en-US" sz="2600" dirty="0" err="1">
                <a:solidFill>
                  <a:srgbClr val="7030A0"/>
                </a:solidFill>
              </a:rPr>
              <a:t>C.Diff</a:t>
            </a:r>
            <a:r>
              <a:rPr lang="en-US" sz="2600" dirty="0">
                <a:solidFill>
                  <a:srgbClr val="7030A0"/>
                </a:solidFill>
              </a:rPr>
              <a:t>, MRSA/VRE, Influenza, Tb, Scabies/Lice, fever with rash, etc.</a:t>
            </a:r>
            <a:endParaRPr lang="en-US" sz="2600" dirty="0">
              <a:solidFill>
                <a:srgbClr val="7030A0"/>
              </a:solidFill>
              <a:cs typeface="Calibri"/>
            </a:endParaRPr>
          </a:p>
          <a:p>
            <a:pPr marL="800100" lvl="1" indent="-342900">
              <a:buFont typeface="Arial" panose="020B0604020202020204" pitchFamily="34" charset="0"/>
              <a:buChar char="•"/>
            </a:pPr>
            <a:endParaRPr lang="en-US" dirty="0">
              <a:solidFill>
                <a:schemeClr val="tx2">
                  <a:lumMod val="75000"/>
                </a:schemeClr>
              </a:solidFill>
              <a:cs typeface="Calibri"/>
            </a:endParaRPr>
          </a:p>
        </p:txBody>
      </p:sp>
    </p:spTree>
    <p:extLst>
      <p:ext uri="{BB962C8B-B14F-4D97-AF65-F5344CB8AC3E}">
        <p14:creationId xmlns:p14="http://schemas.microsoft.com/office/powerpoint/2010/main" val="245032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838200" y="383023"/>
            <a:ext cx="10515600" cy="664797"/>
          </a:xfrm>
        </p:spPr>
        <p:txBody>
          <a:bodyPr/>
          <a:lstStyle/>
          <a:p>
            <a:pPr algn="ctr"/>
            <a:r>
              <a:rPr lang="en-US" sz="4800" b="1" dirty="0">
                <a:solidFill>
                  <a:srgbClr val="00B050"/>
                </a:solidFill>
                <a:latin typeface="+mn-lt"/>
                <a:ea typeface="+mn-ea"/>
                <a:cs typeface="+mn-cs"/>
              </a:rPr>
              <a:t>EmPATH Unit </a:t>
            </a:r>
            <a:r>
              <a:rPr lang="en-US" sz="4800" b="1" u="sng" dirty="0">
                <a:solidFill>
                  <a:srgbClr val="00B050"/>
                </a:solidFill>
                <a:latin typeface="+mn-lt"/>
                <a:ea typeface="+mn-ea"/>
                <a:cs typeface="+mn-cs"/>
              </a:rPr>
              <a:t>Exclusion</a:t>
            </a:r>
            <a:r>
              <a:rPr lang="en-US" sz="4800" b="1" dirty="0">
                <a:solidFill>
                  <a:srgbClr val="00B050"/>
                </a:solidFill>
                <a:latin typeface="+mn-lt"/>
                <a:ea typeface="+mn-ea"/>
                <a:cs typeface="+mn-cs"/>
              </a:rPr>
              <a:t> Criteria</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6200901"/>
            <a:ext cx="2080085" cy="557627"/>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673262" y="6022330"/>
            <a:ext cx="1361076" cy="621936"/>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670560" y="1583996"/>
            <a:ext cx="11061700" cy="400109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US" sz="2600" dirty="0">
                <a:solidFill>
                  <a:srgbClr val="7030A0"/>
                </a:solidFill>
              </a:rPr>
              <a:t>No lines or Devices</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Intensive wound care.</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Primary diagnosis or developmental/intellectual disability only (not to be confused with those who have an acute psychiatric condition with co-occurring issues including a developmental/intellectual disability).  Should be reviewed on a </a:t>
            </a:r>
            <a:r>
              <a:rPr lang="en-US" sz="2600" b="1" i="1" dirty="0">
                <a:solidFill>
                  <a:srgbClr val="7030A0"/>
                </a:solidFill>
              </a:rPr>
              <a:t>case-by-case</a:t>
            </a:r>
            <a:r>
              <a:rPr lang="en-US" sz="2600" dirty="0">
                <a:solidFill>
                  <a:srgbClr val="7030A0"/>
                </a:solidFill>
              </a:rPr>
              <a:t> basis.</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Primary diagnosis or organic brain syndrome (i.e. head injuries, dementia).</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Non ambulatory or unable to assist with transfer </a:t>
            </a:r>
            <a:endParaRPr lang="en-US" sz="2600" dirty="0">
              <a:solidFill>
                <a:srgbClr val="7030A0"/>
              </a:solidFill>
              <a:cs typeface="Calibri"/>
            </a:endParaRPr>
          </a:p>
          <a:p>
            <a:pPr marL="342900" indent="-342900">
              <a:buFont typeface="Wingdings" panose="05000000000000000000" pitchFamily="2" charset="2"/>
              <a:buChar char="§"/>
            </a:pPr>
            <a:r>
              <a:rPr lang="en-US" sz="2600" dirty="0">
                <a:solidFill>
                  <a:srgbClr val="7030A0"/>
                </a:solidFill>
              </a:rPr>
              <a:t>Medically unstable substance withdrawal requiring intravenous treatment.</a:t>
            </a:r>
            <a:endParaRPr lang="en-US" sz="2600" dirty="0">
              <a:solidFill>
                <a:srgbClr val="7030A0"/>
              </a:solidFill>
              <a:cs typeface="Calibri"/>
            </a:endParaRPr>
          </a:p>
          <a:p>
            <a:pPr marL="342900" indent="-342900">
              <a:buFont typeface="Wingdings" panose="05000000000000000000" pitchFamily="2" charset="2"/>
              <a:buChar char="§"/>
            </a:pPr>
            <a:endParaRPr lang="en-US" sz="2000" dirty="0">
              <a:solidFill>
                <a:schemeClr val="tx2">
                  <a:lumMod val="75000"/>
                </a:schemeClr>
              </a:solidFill>
              <a:cs typeface="Calibri"/>
            </a:endParaRPr>
          </a:p>
        </p:txBody>
      </p:sp>
    </p:spTree>
    <p:extLst>
      <p:ext uri="{BB962C8B-B14F-4D97-AF65-F5344CB8AC3E}">
        <p14:creationId xmlns:p14="http://schemas.microsoft.com/office/powerpoint/2010/main" val="417547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8438C9-A7EF-DC13-19B1-C847E0327114}"/>
              </a:ext>
            </a:extLst>
          </p:cNvPr>
          <p:cNvSpPr>
            <a:spLocks noGrp="1"/>
          </p:cNvSpPr>
          <p:nvPr>
            <p:ph type="subTitle" idx="1"/>
          </p:nvPr>
        </p:nvSpPr>
        <p:spPr>
          <a:xfrm>
            <a:off x="807070" y="1979619"/>
            <a:ext cx="10577859" cy="2441194"/>
          </a:xfrm>
        </p:spPr>
        <p:txBody>
          <a:bodyPr vert="horz" lIns="0" tIns="0" rIns="0" bIns="0" rtlCol="0" anchor="t">
            <a:normAutofit/>
          </a:bodyPr>
          <a:lstStyle/>
          <a:p>
            <a:r>
              <a:rPr lang="en-US" sz="12000" b="1" dirty="0">
                <a:solidFill>
                  <a:srgbClr val="7030A0"/>
                </a:solidFill>
              </a:rPr>
              <a:t>Questions?</a:t>
            </a:r>
          </a:p>
          <a:p>
            <a:endParaRPr lang="en-US" sz="8600" dirty="0">
              <a:solidFill>
                <a:srgbClr val="001E3A"/>
              </a:solidFill>
            </a:endParaRPr>
          </a:p>
          <a:p>
            <a:endParaRPr lang="en-US" sz="8600" dirty="0">
              <a:solidFill>
                <a:srgbClr val="001E3A"/>
              </a:solidFill>
            </a:endParaRPr>
          </a:p>
        </p:txBody>
      </p:sp>
      <p:sp>
        <p:nvSpPr>
          <p:cNvPr id="21" name="Freeform: Shape 20">
            <a:extLst>
              <a:ext uri="{FF2B5EF4-FFF2-40B4-BE49-F238E27FC236}">
                <a16:creationId xmlns:a16="http://schemas.microsoft.com/office/drawing/2014/main" id="{F3B6746C-3DFE-DA16-9300-D2A286808234}"/>
              </a:ext>
            </a:extLst>
          </p:cNvPr>
          <p:cNvSpPr/>
          <p:nvPr/>
        </p:nvSpPr>
        <p:spPr>
          <a:xfrm rot="20610819">
            <a:off x="4598796" y="5004115"/>
            <a:ext cx="8032115" cy="2176146"/>
          </a:xfrm>
          <a:custGeom>
            <a:avLst/>
            <a:gdLst>
              <a:gd name="connsiteX0" fmla="*/ 8032115 w 8032115"/>
              <a:gd name="connsiteY0" fmla="*/ 123267 h 2176146"/>
              <a:gd name="connsiteX1" fmla="*/ 7446371 w 8032115"/>
              <a:gd name="connsiteY1" fmla="*/ 2102435 h 2176146"/>
              <a:gd name="connsiteX2" fmla="*/ 7087643 w 8032115"/>
              <a:gd name="connsiteY2" fmla="*/ 2127229 h 2176146"/>
              <a:gd name="connsiteX3" fmla="*/ 5374230 w 8032115"/>
              <a:gd name="connsiteY3" fmla="*/ 2176146 h 2176146"/>
              <a:gd name="connsiteX4" fmla="*/ 4981343 w 8032115"/>
              <a:gd name="connsiteY4" fmla="*/ 2172400 h 2176146"/>
              <a:gd name="connsiteX5" fmla="*/ 0 w 8032115"/>
              <a:gd name="connsiteY5" fmla="*/ 698149 h 2176146"/>
              <a:gd name="connsiteX6" fmla="*/ 65129 w 8032115"/>
              <a:gd name="connsiteY6" fmla="*/ 664546 h 2176146"/>
              <a:gd name="connsiteX7" fmla="*/ 5374230 w 8032115"/>
              <a:gd name="connsiteY7" fmla="*/ 0 h 2176146"/>
              <a:gd name="connsiteX8" fmla="*/ 7617021 w 8032115"/>
              <a:gd name="connsiteY8" fmla="*/ 85506 h 21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2115" h="2176146">
                <a:moveTo>
                  <a:pt x="8032115" y="123267"/>
                </a:moveTo>
                <a:lnTo>
                  <a:pt x="7446371" y="2102435"/>
                </a:lnTo>
                <a:lnTo>
                  <a:pt x="7087643" y="2127229"/>
                </a:lnTo>
                <a:cubicBezTo>
                  <a:pt x="6546376" y="2159020"/>
                  <a:pt x="5970894" y="2176146"/>
                  <a:pt x="5374230" y="2176146"/>
                </a:cubicBezTo>
                <a:lnTo>
                  <a:pt x="4981343" y="2172400"/>
                </a:lnTo>
                <a:lnTo>
                  <a:pt x="0" y="698149"/>
                </a:lnTo>
                <a:lnTo>
                  <a:pt x="65129" y="664546"/>
                </a:lnTo>
                <a:cubicBezTo>
                  <a:pt x="939833" y="274020"/>
                  <a:pt x="2987573" y="0"/>
                  <a:pt x="5374230" y="0"/>
                </a:cubicBezTo>
                <a:cubicBezTo>
                  <a:pt x="6169782" y="0"/>
                  <a:pt x="6927678" y="30447"/>
                  <a:pt x="7617021" y="85506"/>
                </a:cubicBez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82C5AF35-AFB1-0119-30C5-0081916DF63F}"/>
              </a:ext>
            </a:extLst>
          </p:cNvPr>
          <p:cNvSpPr/>
          <p:nvPr/>
        </p:nvSpPr>
        <p:spPr>
          <a:xfrm rot="20920270">
            <a:off x="49350" y="4960534"/>
            <a:ext cx="12337320" cy="3063872"/>
          </a:xfrm>
          <a:custGeom>
            <a:avLst/>
            <a:gdLst>
              <a:gd name="connsiteX0" fmla="*/ 10416830 w 12337320"/>
              <a:gd name="connsiteY0" fmla="*/ 659764 h 3063872"/>
              <a:gd name="connsiteX1" fmla="*/ 12333816 w 12337320"/>
              <a:gd name="connsiteY1" fmla="*/ 1151558 h 3063872"/>
              <a:gd name="connsiteX2" fmla="*/ 12337320 w 12337320"/>
              <a:gd name="connsiteY2" fmla="*/ 1152799 h 3063872"/>
              <a:gd name="connsiteX3" fmla="*/ 11954449 w 12337320"/>
              <a:gd name="connsiteY3" fmla="*/ 3063872 h 3063872"/>
              <a:gd name="connsiteX4" fmla="*/ 0 w 12337320"/>
              <a:gd name="connsiteY4" fmla="*/ 668881 h 3063872"/>
              <a:gd name="connsiteX5" fmla="*/ 121953 w 12337320"/>
              <a:gd name="connsiteY5" fmla="*/ 60159 h 3063872"/>
              <a:gd name="connsiteX6" fmla="*/ 274111 w 12337320"/>
              <a:gd name="connsiteY6" fmla="*/ 51598 h 3063872"/>
              <a:gd name="connsiteX7" fmla="*/ 2613146 w 12337320"/>
              <a:gd name="connsiteY7" fmla="*/ 0 h 3063872"/>
              <a:gd name="connsiteX8" fmla="*/ 10416830 w 12337320"/>
              <a:gd name="connsiteY8" fmla="*/ 659764 h 30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7320" h="3063872">
                <a:moveTo>
                  <a:pt x="10416830" y="659764"/>
                </a:moveTo>
                <a:cubicBezTo>
                  <a:pt x="11146802" y="804945"/>
                  <a:pt x="11791871" y="970205"/>
                  <a:pt x="12333816" y="1151558"/>
                </a:cubicBezTo>
                <a:lnTo>
                  <a:pt x="12337320" y="1152799"/>
                </a:lnTo>
                <a:lnTo>
                  <a:pt x="11954449" y="3063872"/>
                </a:lnTo>
                <a:lnTo>
                  <a:pt x="0" y="668881"/>
                </a:lnTo>
                <a:lnTo>
                  <a:pt x="121953" y="60159"/>
                </a:lnTo>
                <a:lnTo>
                  <a:pt x="274111" y="51598"/>
                </a:lnTo>
                <a:cubicBezTo>
                  <a:pt x="1029640" y="17767"/>
                  <a:pt x="1811911" y="0"/>
                  <a:pt x="2613146" y="0"/>
                </a:cubicBezTo>
                <a:cubicBezTo>
                  <a:pt x="5617776" y="0"/>
                  <a:pt x="8355735" y="249841"/>
                  <a:pt x="10416830" y="659764"/>
                </a:cubicBezTo>
                <a:close/>
              </a:path>
            </a:pathLst>
          </a:custGeom>
          <a:solidFill>
            <a:srgbClr val="92CDC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Shape 22">
            <a:extLst>
              <a:ext uri="{FF2B5EF4-FFF2-40B4-BE49-F238E27FC236}">
                <a16:creationId xmlns:a16="http://schemas.microsoft.com/office/drawing/2014/main" id="{B8734670-5879-E4B3-18D7-C267D30A7034}"/>
              </a:ext>
            </a:extLst>
          </p:cNvPr>
          <p:cNvSpPr/>
          <p:nvPr/>
        </p:nvSpPr>
        <p:spPr>
          <a:xfrm rot="21024949">
            <a:off x="1267979" y="5650320"/>
            <a:ext cx="11236718" cy="2182049"/>
          </a:xfrm>
          <a:custGeom>
            <a:avLst/>
            <a:gdLst>
              <a:gd name="connsiteX0" fmla="*/ 10379319 w 10379319"/>
              <a:gd name="connsiteY0" fmla="*/ 235045 h 2042697"/>
              <a:gd name="connsiteX1" fmla="*/ 10027806 w 10379319"/>
              <a:gd name="connsiteY1" fmla="*/ 1929182 h 2042697"/>
              <a:gd name="connsiteX2" fmla="*/ 9840153 w 10379319"/>
              <a:gd name="connsiteY2" fmla="*/ 1947923 h 2042697"/>
              <a:gd name="connsiteX3" fmla="*/ 8838939 w 10379319"/>
              <a:gd name="connsiteY3" fmla="*/ 2024780 h 2042697"/>
              <a:gd name="connsiteX4" fmla="*/ 8498436 w 10379319"/>
              <a:gd name="connsiteY4" fmla="*/ 2042697 h 2042697"/>
              <a:gd name="connsiteX5" fmla="*/ 0 w 10379319"/>
              <a:gd name="connsiteY5" fmla="*/ 279371 h 2042697"/>
              <a:gd name="connsiteX6" fmla="*/ 20936 w 10379319"/>
              <a:gd name="connsiteY6" fmla="*/ 276641 h 2042697"/>
              <a:gd name="connsiteX7" fmla="*/ 5382114 w 10379319"/>
              <a:gd name="connsiteY7" fmla="*/ 0 h 2042697"/>
              <a:gd name="connsiteX8" fmla="*/ 9997852 w 10379319"/>
              <a:gd name="connsiteY8" fmla="*/ 196468 h 204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319" h="2042697">
                <a:moveTo>
                  <a:pt x="10379319" y="235045"/>
                </a:moveTo>
                <a:lnTo>
                  <a:pt x="10027806" y="1929182"/>
                </a:lnTo>
                <a:lnTo>
                  <a:pt x="9840153" y="1947923"/>
                </a:lnTo>
                <a:cubicBezTo>
                  <a:pt x="9522009" y="1976628"/>
                  <a:pt x="9187520" y="2002348"/>
                  <a:pt x="8838939" y="2024780"/>
                </a:cubicBezTo>
                <a:lnTo>
                  <a:pt x="8498436" y="2042697"/>
                </a:lnTo>
                <a:lnTo>
                  <a:pt x="0" y="279371"/>
                </a:lnTo>
                <a:lnTo>
                  <a:pt x="20936" y="276641"/>
                </a:lnTo>
                <a:cubicBezTo>
                  <a:pt x="1436921" y="104759"/>
                  <a:pt x="3317915" y="0"/>
                  <a:pt x="5382114" y="0"/>
                </a:cubicBezTo>
                <a:cubicBezTo>
                  <a:pt x="7102278" y="0"/>
                  <a:pt x="8695219" y="72750"/>
                  <a:pt x="9997852" y="196468"/>
                </a:cubicBezTo>
                <a:close/>
              </a:path>
            </a:pathLst>
          </a:cu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tx2">
                  <a:lumMod val="75000"/>
                </a:schemeClr>
              </a:solidFill>
            </a:endParaRPr>
          </a:p>
        </p:txBody>
      </p:sp>
      <p:pic>
        <p:nvPicPr>
          <p:cNvPr id="4" name="Picture 3" descr="A logo of a company&#10;&#10;Description automatically generated">
            <a:extLst>
              <a:ext uri="{FF2B5EF4-FFF2-40B4-BE49-F238E27FC236}">
                <a16:creationId xmlns:a16="http://schemas.microsoft.com/office/drawing/2014/main" id="{B0DCBD41-41D0-502B-6A54-136CCA61CFA0}"/>
              </a:ext>
            </a:extLst>
          </p:cNvPr>
          <p:cNvPicPr>
            <a:picLocks noChangeAspect="1"/>
          </p:cNvPicPr>
          <p:nvPr/>
        </p:nvPicPr>
        <p:blipFill>
          <a:blip r:embed="rId3"/>
          <a:stretch>
            <a:fillRect/>
          </a:stretch>
        </p:blipFill>
        <p:spPr>
          <a:xfrm>
            <a:off x="9979483" y="147276"/>
            <a:ext cx="1927685" cy="880845"/>
          </a:xfrm>
          <a:prstGeom prst="rect">
            <a:avLst/>
          </a:prstGeom>
        </p:spPr>
      </p:pic>
      <p:pic>
        <p:nvPicPr>
          <p:cNvPr id="5" name="Picture 4" descr="A logo for empath units&#10;&#10;Description automatically generated">
            <a:extLst>
              <a:ext uri="{FF2B5EF4-FFF2-40B4-BE49-F238E27FC236}">
                <a16:creationId xmlns:a16="http://schemas.microsoft.com/office/drawing/2014/main" id="{21332F2D-C093-3CF6-74B5-12AA4B282B40}"/>
              </a:ext>
            </a:extLst>
          </p:cNvPr>
          <p:cNvPicPr>
            <a:picLocks noChangeAspect="1"/>
          </p:cNvPicPr>
          <p:nvPr/>
        </p:nvPicPr>
        <p:blipFill rotWithShape="1">
          <a:blip r:embed="rId4">
            <a:extLst>
              <a:ext uri="{28A0092B-C50C-407E-A947-70E740481C1C}">
                <a14:useLocalDpi xmlns:a14="http://schemas.microsoft.com/office/drawing/2010/main" val="0"/>
              </a:ext>
            </a:extLst>
          </a:blip>
          <a:srcRect l="24344" t="37821" r="23003" b="38653"/>
          <a:stretch/>
        </p:blipFill>
        <p:spPr>
          <a:xfrm>
            <a:off x="284832" y="227957"/>
            <a:ext cx="2638885" cy="707429"/>
          </a:xfrm>
          <a:prstGeom prst="rect">
            <a:avLst/>
          </a:prstGeom>
        </p:spPr>
      </p:pic>
    </p:spTree>
    <p:extLst>
      <p:ext uri="{BB962C8B-B14F-4D97-AF65-F5344CB8AC3E}">
        <p14:creationId xmlns:p14="http://schemas.microsoft.com/office/powerpoint/2010/main" val="187117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AB90DA-1396-8CE3-02C5-5423F40AFF7C}"/>
              </a:ext>
            </a:extLst>
          </p:cNvPr>
          <p:cNvSpPr>
            <a:spLocks noGrp="1"/>
          </p:cNvSpPr>
          <p:nvPr>
            <p:ph type="ctrTitle"/>
          </p:nvPr>
        </p:nvSpPr>
        <p:spPr>
          <a:xfrm>
            <a:off x="3581400" y="965580"/>
            <a:ext cx="5204489" cy="3160593"/>
          </a:xfrm>
        </p:spPr>
        <p:txBody>
          <a:bodyPr>
            <a:normAutofit/>
          </a:bodyPr>
          <a:lstStyle/>
          <a:p>
            <a:r>
              <a:rPr lang="en-US" sz="5400" b="1" i="1" dirty="0">
                <a:solidFill>
                  <a:srgbClr val="FFFF00"/>
                </a:solidFill>
              </a:rPr>
              <a:t>An EmPATH unit is NOT a CSU!</a:t>
            </a:r>
          </a:p>
        </p:txBody>
      </p:sp>
      <p:sp>
        <p:nvSpPr>
          <p:cNvPr id="3" name="Subtitle 2">
            <a:extLst>
              <a:ext uri="{FF2B5EF4-FFF2-40B4-BE49-F238E27FC236}">
                <a16:creationId xmlns:a16="http://schemas.microsoft.com/office/drawing/2014/main" id="{664F2E8A-317E-140D-47A4-980256B9DDD7}"/>
              </a:ext>
            </a:extLst>
          </p:cNvPr>
          <p:cNvSpPr>
            <a:spLocks noGrp="1"/>
          </p:cNvSpPr>
          <p:nvPr>
            <p:ph type="subTitle" idx="1"/>
          </p:nvPr>
        </p:nvSpPr>
        <p:spPr>
          <a:xfrm>
            <a:off x="3849756" y="4862708"/>
            <a:ext cx="4508641" cy="1116414"/>
          </a:xfrm>
        </p:spPr>
        <p:txBody>
          <a:bodyPr>
            <a:normAutofit/>
          </a:bodyPr>
          <a:lstStyle/>
          <a:p>
            <a:r>
              <a:rPr lang="en-US" sz="3600" dirty="0">
                <a:solidFill>
                  <a:srgbClr val="FFC000"/>
                </a:solidFill>
              </a:rPr>
              <a:t>Explaining it All</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381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838200" y="370710"/>
            <a:ext cx="10515600" cy="664797"/>
          </a:xfrm>
        </p:spPr>
        <p:txBody>
          <a:bodyPr/>
          <a:lstStyle/>
          <a:p>
            <a:pPr algn="ctr"/>
            <a:r>
              <a:rPr lang="en-US" sz="4800" b="1" dirty="0">
                <a:solidFill>
                  <a:srgbClr val="00B050"/>
                </a:solidFill>
                <a:latin typeface="+mn-lt"/>
                <a:ea typeface="+mn-ea"/>
                <a:cs typeface="+mn-cs"/>
              </a:rPr>
              <a:t>The Origin of EmPATH</a:t>
            </a:r>
            <a:endParaRPr lang="en-US" sz="4800" b="1" dirty="0">
              <a:solidFill>
                <a:srgbClr val="00B050"/>
              </a:solidFill>
              <a:latin typeface="+mn-lt"/>
              <a:ea typeface="+mn-ea"/>
              <a:cs typeface="Calibri"/>
            </a:endParaRP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5994744"/>
            <a:ext cx="2511885" cy="673383"/>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256282" y="5917085"/>
            <a:ext cx="1643618" cy="751042"/>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450850" y="1382286"/>
            <a:ext cx="11290300" cy="4503797"/>
          </a:xfrm>
          <a:prstGeom prst="rect">
            <a:avLst/>
          </a:prstGeom>
          <a:noFill/>
        </p:spPr>
        <p:txBody>
          <a:bodyPr wrap="square" lIns="91440" tIns="45720" rIns="91440" bIns="45720" rtlCol="0" anchor="t">
            <a:spAutoFit/>
          </a:bodyPr>
          <a:lstStyle/>
          <a:p>
            <a:pPr marL="342900" indent="-342900">
              <a:spcAft>
                <a:spcPts val="1600"/>
              </a:spcAft>
              <a:buFont typeface="Wingdings" panose="05000000000000000000" pitchFamily="2" charset="2"/>
              <a:buChar char="§"/>
              <a:defRPr/>
            </a:pPr>
            <a:r>
              <a:rPr kumimoji="0" lang="en-US" sz="2600" b="0" i="0" u="none" strike="noStrike" kern="1200" cap="none" spc="0" normalizeH="0" baseline="0" noProof="0" dirty="0">
                <a:ln>
                  <a:noFill/>
                </a:ln>
                <a:solidFill>
                  <a:srgbClr val="7030A0"/>
                </a:solidFill>
                <a:effectLst/>
                <a:uLnTx/>
                <a:uFillTx/>
                <a:latin typeface="Calibri" panose="020F0502020204030204"/>
                <a:ea typeface="+mn-ea"/>
                <a:cs typeface="+mn-cs"/>
              </a:rPr>
              <a:t>Creating and operating an EmPATH unit is the modern, patient-centric, effective approach to evaluating and treating behavioral emergency patients in hospital settings.</a:t>
            </a:r>
            <a:r>
              <a:rPr lang="en-US" sz="2600" dirty="0">
                <a:solidFill>
                  <a:srgbClr val="7030A0"/>
                </a:solidFill>
                <a:latin typeface="Calibri" panose="020F0502020204030204"/>
              </a:rPr>
              <a:t> </a:t>
            </a:r>
            <a:endParaRPr lang="en-US" sz="2600" b="0" i="0" u="none" strike="noStrike" kern="1200" cap="none" spc="0" normalizeH="0" baseline="0" noProof="0" dirty="0">
              <a:ln>
                <a:noFill/>
              </a:ln>
              <a:solidFill>
                <a:srgbClr val="7030A0"/>
              </a:solidFill>
              <a:effectLst/>
              <a:uLnTx/>
              <a:uFillTx/>
              <a:latin typeface="Calibri" panose="020F0502020204030204"/>
              <a:cs typeface="Calibri"/>
            </a:endParaRPr>
          </a:p>
          <a:p>
            <a:pPr marL="342900" indent="-342900">
              <a:spcAft>
                <a:spcPts val="1600"/>
              </a:spcAft>
              <a:buFont typeface="Wingdings" panose="05000000000000000000" pitchFamily="2" charset="2"/>
              <a:buChar char="§"/>
              <a:defRPr/>
            </a:pPr>
            <a:r>
              <a:rPr kumimoji="0" lang="en-US" sz="2600" b="0" i="0" u="none" strike="noStrike" kern="1200" cap="none" spc="0" normalizeH="0" baseline="0" noProof="0" dirty="0">
                <a:ln>
                  <a:noFill/>
                </a:ln>
                <a:solidFill>
                  <a:srgbClr val="7030A0"/>
                </a:solidFill>
                <a:effectLst/>
                <a:uLnTx/>
                <a:uFillTx/>
                <a:latin typeface="Calibri" panose="020F0502020204030204"/>
                <a:ea typeface="+mn-ea"/>
                <a:cs typeface="+mn-cs"/>
              </a:rPr>
              <a:t>The concept is well over a decade old and was created in response to a national problem faced by most hospital Emergency Departments (ED) – patients with behavioral emergencies were being held for long hours, untreated, waiting for transfer to an inpatient psychiatric facility bed, a situation known as “boarding”.</a:t>
            </a:r>
            <a:r>
              <a:rPr lang="en-US" sz="2600" dirty="0">
                <a:solidFill>
                  <a:srgbClr val="7030A0"/>
                </a:solidFill>
                <a:latin typeface="Calibri" panose="020F0502020204030204"/>
              </a:rPr>
              <a:t> </a:t>
            </a:r>
            <a:endParaRPr lang="en-US" sz="2600" b="0" i="0" u="none" strike="noStrike" kern="1200" cap="none" spc="0" normalizeH="0" baseline="0" noProof="0" dirty="0">
              <a:ln>
                <a:noFill/>
              </a:ln>
              <a:solidFill>
                <a:srgbClr val="7030A0"/>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16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7030A0"/>
                </a:solidFill>
                <a:effectLst/>
                <a:uLnTx/>
                <a:uFillTx/>
                <a:latin typeface="Calibri" panose="020F0502020204030204"/>
                <a:ea typeface="+mn-ea"/>
                <a:cs typeface="+mn-cs"/>
              </a:rPr>
              <a:t>The idea for EmPATH arose from the recognition that the time spent boarding was not helping these individuals, and in many cases actually making their symptoms worse.</a:t>
            </a:r>
            <a:endParaRPr lang="en-US" sz="2600" b="0" i="0" u="none" strike="noStrike" kern="1200" cap="none" spc="0" normalizeH="0" baseline="0" noProof="0" dirty="0">
              <a:ln>
                <a:noFill/>
              </a:ln>
              <a:solidFill>
                <a:srgbClr val="7030A0"/>
              </a:solidFill>
              <a:effectLst/>
              <a:uLnTx/>
              <a:uFillTx/>
              <a:latin typeface="Calibri" panose="020F0502020204030204"/>
              <a:cs typeface="Calibri"/>
            </a:endParaRPr>
          </a:p>
        </p:txBody>
      </p:sp>
    </p:spTree>
    <p:extLst>
      <p:ext uri="{BB962C8B-B14F-4D97-AF65-F5344CB8AC3E}">
        <p14:creationId xmlns:p14="http://schemas.microsoft.com/office/powerpoint/2010/main" val="65217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450850" y="370710"/>
            <a:ext cx="10902950" cy="664797"/>
          </a:xfrm>
        </p:spPr>
        <p:txBody>
          <a:bodyPr/>
          <a:lstStyle/>
          <a:p>
            <a:pPr algn="ctr"/>
            <a:r>
              <a:rPr lang="en-US" sz="4800" b="1" dirty="0">
                <a:solidFill>
                  <a:srgbClr val="00B050"/>
                </a:solidFill>
                <a:latin typeface="+mn-lt"/>
                <a:ea typeface="+mn-ea"/>
                <a:cs typeface="+mn-cs"/>
              </a:rPr>
              <a:t>Why can’t we call our EmPATH unit a CSU?</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5994744"/>
            <a:ext cx="2511885" cy="673383"/>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256282" y="5917085"/>
            <a:ext cx="1643618" cy="751042"/>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590096" y="2099807"/>
            <a:ext cx="10624457" cy="2985433"/>
          </a:xfrm>
          <a:prstGeom prst="rect">
            <a:avLst/>
          </a:prstGeom>
          <a:noFill/>
        </p:spPr>
        <p:txBody>
          <a:bodyPr wrap="square" lIns="91440" tIns="45720" rIns="91440" bIns="45720" rtlCol="0" anchor="t">
            <a:spAutoFit/>
          </a:bodyPr>
          <a:lstStyle/>
          <a:p>
            <a:pPr marL="342900" indent="-342900">
              <a:spcAft>
                <a:spcPts val="1200"/>
              </a:spcAft>
              <a:buFont typeface="Wingdings" panose="05000000000000000000" pitchFamily="2" charset="2"/>
              <a:buChar char="§"/>
            </a:pPr>
            <a:r>
              <a:rPr lang="en-US" sz="2800" b="1" dirty="0">
                <a:solidFill>
                  <a:srgbClr val="7030A0"/>
                </a:solidFill>
                <a:latin typeface="Calibri" panose="020F0502020204030204"/>
              </a:rPr>
              <a:t>First of all, you can call your EmPATH unit whatever you want, even “Fred”.  </a:t>
            </a:r>
            <a:r>
              <a:rPr lang="en-US" sz="2800" b="1" dirty="0" err="1">
                <a:solidFill>
                  <a:srgbClr val="7030A0"/>
                </a:solidFill>
                <a:latin typeface="Calibri" panose="020F0502020204030204"/>
              </a:rPr>
              <a:t>EmPATH</a:t>
            </a:r>
            <a:r>
              <a:rPr lang="en-US" sz="2800" b="1" dirty="0">
                <a:solidFill>
                  <a:srgbClr val="7030A0"/>
                </a:solidFill>
                <a:latin typeface="Calibri" panose="020F0502020204030204"/>
              </a:rPr>
              <a:t> is a "model of care" and doesn’t require you to name it after the model.</a:t>
            </a:r>
            <a:endParaRPr lang="en-US" sz="2800" b="1">
              <a:solidFill>
                <a:srgbClr val="7030A0"/>
              </a:solidFill>
              <a:latin typeface="Calibri" panose="020F0502020204030204"/>
              <a:cs typeface="Calibri"/>
            </a:endParaRPr>
          </a:p>
          <a:p>
            <a:pPr>
              <a:spcAft>
                <a:spcPts val="1200"/>
              </a:spcAft>
            </a:pPr>
            <a:endParaRPr lang="en-US" sz="2800" b="1" dirty="0">
              <a:solidFill>
                <a:srgbClr val="7030A0"/>
              </a:solidFill>
              <a:latin typeface="Calibri" panose="020F0502020204030204"/>
              <a:cs typeface="Calibri" panose="020F0502020204030204"/>
            </a:endParaRPr>
          </a:p>
          <a:p>
            <a:pPr marL="342900" indent="-342900">
              <a:buFont typeface="Wingdings" panose="05000000000000000000" pitchFamily="2" charset="2"/>
              <a:buChar char="§"/>
            </a:pPr>
            <a:r>
              <a:rPr lang="en-US" sz="2800" b="1" dirty="0">
                <a:solidFill>
                  <a:srgbClr val="7030A0"/>
                </a:solidFill>
                <a:latin typeface="Calibri" panose="020F0502020204030204"/>
              </a:rPr>
              <a:t>For example, you can call your maternity department “New Beginnings”, but it’s still a Labor &amp; Delivery Unit.</a:t>
            </a:r>
            <a:endParaRPr lang="en-US" sz="2800" b="1" dirty="0">
              <a:solidFill>
                <a:srgbClr val="7030A0"/>
              </a:solidFill>
              <a:latin typeface="Calibri" panose="020F0502020204030204"/>
              <a:cs typeface="Calibri"/>
            </a:endParaRPr>
          </a:p>
        </p:txBody>
      </p:sp>
    </p:spTree>
    <p:extLst>
      <p:ext uri="{BB962C8B-B14F-4D97-AF65-F5344CB8AC3E}">
        <p14:creationId xmlns:p14="http://schemas.microsoft.com/office/powerpoint/2010/main" val="360472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450850" y="370710"/>
            <a:ext cx="10902950" cy="1329595"/>
          </a:xfrm>
        </p:spPr>
        <p:txBody>
          <a:bodyPr/>
          <a:lstStyle/>
          <a:p>
            <a:pPr algn="ctr"/>
            <a:r>
              <a:rPr lang="en-US" sz="4800" b="1" dirty="0">
                <a:solidFill>
                  <a:srgbClr val="00B050"/>
                </a:solidFill>
                <a:latin typeface="+mn-lt"/>
                <a:ea typeface="+mn-ea"/>
                <a:cs typeface="+mn-cs"/>
              </a:rPr>
              <a:t>Well then, why shouldn’t we call our EmPATH unit a CSU?</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5994744"/>
            <a:ext cx="2511885" cy="673383"/>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256282" y="5917085"/>
            <a:ext cx="1643618" cy="751042"/>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953737" y="1879599"/>
            <a:ext cx="10624457" cy="3924151"/>
          </a:xfrm>
          <a:prstGeom prst="rect">
            <a:avLst/>
          </a:prstGeom>
          <a:noFill/>
        </p:spPr>
        <p:txBody>
          <a:bodyPr wrap="square" lIns="91440" tIns="45720" rIns="91440" bIns="45720" rtlCol="0" anchor="t">
            <a:spAutoFit/>
          </a:bodyPr>
          <a:lstStyle/>
          <a:p>
            <a:pPr marL="457200" indent="-457200">
              <a:spcAft>
                <a:spcPts val="600"/>
              </a:spcAft>
              <a:buFont typeface="Wingdings" panose="05000000000000000000" pitchFamily="2" charset="2"/>
              <a:buChar char="§"/>
            </a:pPr>
            <a:r>
              <a:rPr lang="en-US" sz="2600" dirty="0">
                <a:solidFill>
                  <a:srgbClr val="7030A0"/>
                </a:solidFill>
                <a:latin typeface="Calibri" panose="020F0502020204030204"/>
              </a:rPr>
              <a:t>CSU does roll easily off the tongue, and sounds nice</a:t>
            </a:r>
            <a:endParaRPr lang="en-US" sz="2600" dirty="0">
              <a:solidFill>
                <a:srgbClr val="7030A0"/>
              </a:solidFill>
              <a:latin typeface="Calibri" panose="020F0502020204030204"/>
              <a:cs typeface="Calibri"/>
            </a:endParaRPr>
          </a:p>
          <a:p>
            <a:pPr marL="457200" indent="-457200">
              <a:spcAft>
                <a:spcPts val="600"/>
              </a:spcAft>
              <a:buFont typeface="Wingdings" panose="05000000000000000000" pitchFamily="2" charset="2"/>
              <a:buChar char="§"/>
            </a:pPr>
            <a:r>
              <a:rPr lang="en-US" sz="2600" dirty="0">
                <a:solidFill>
                  <a:srgbClr val="7030A0"/>
                </a:solidFill>
                <a:latin typeface="Calibri" panose="020F0502020204030204"/>
              </a:rPr>
              <a:t>CSU usually stands for “Crisis Stabilization Unit”</a:t>
            </a:r>
            <a:endParaRPr lang="en-US" sz="2600" dirty="0">
              <a:solidFill>
                <a:srgbClr val="7030A0"/>
              </a:solidFill>
              <a:latin typeface="Calibri" panose="020F0502020204030204"/>
              <a:cs typeface="Calibri"/>
            </a:endParaRPr>
          </a:p>
          <a:p>
            <a:pPr marL="457200" indent="-457200">
              <a:spcAft>
                <a:spcPts val="600"/>
              </a:spcAft>
              <a:buFont typeface="Wingdings" panose="05000000000000000000" pitchFamily="2" charset="2"/>
              <a:buChar char="§"/>
            </a:pPr>
            <a:r>
              <a:rPr lang="en-US" sz="2600" dirty="0">
                <a:solidFill>
                  <a:srgbClr val="7030A0"/>
                </a:solidFill>
                <a:latin typeface="Calibri" panose="020F0502020204030204"/>
              </a:rPr>
              <a:t>Problem is, just about wherever you go in the country, a Crisis Stabilization Unit means something different – anything from a drop-in “community” counseling center to a six-month residential detox program – and this can be very confusing</a:t>
            </a:r>
            <a:endParaRPr lang="en-US" sz="2600" dirty="0">
              <a:solidFill>
                <a:srgbClr val="7030A0"/>
              </a:solidFill>
              <a:latin typeface="Calibri" panose="020F0502020204030204"/>
              <a:cs typeface="Calibri"/>
            </a:endParaRPr>
          </a:p>
          <a:p>
            <a:pPr marL="457200" indent="-457200">
              <a:spcAft>
                <a:spcPts val="600"/>
              </a:spcAft>
              <a:buFont typeface="Wingdings" panose="05000000000000000000" pitchFamily="2" charset="2"/>
              <a:buChar char="§"/>
            </a:pPr>
            <a:r>
              <a:rPr lang="en-US" sz="2600" dirty="0">
                <a:solidFill>
                  <a:srgbClr val="7030A0"/>
                </a:solidFill>
                <a:latin typeface="Calibri" panose="020F0502020204030204"/>
              </a:rPr>
              <a:t>EmPATH (Emergency Psychiatry Assessment, Treatment and Healing Unit) was specifically created to end this confusion, and </a:t>
            </a:r>
            <a:r>
              <a:rPr lang="en-US" sz="2600" b="1" dirty="0">
                <a:solidFill>
                  <a:srgbClr val="7030A0"/>
                </a:solidFill>
                <a:latin typeface="Calibri" panose="020F0502020204030204"/>
              </a:rPr>
              <a:t>describe a specific model, and ONLY that specific model.</a:t>
            </a:r>
            <a:endParaRPr lang="en-US" sz="2600" b="1" dirty="0">
              <a:solidFill>
                <a:srgbClr val="7030A0"/>
              </a:solidFill>
              <a:latin typeface="Calibri" panose="020F0502020204030204"/>
              <a:cs typeface="Calibri"/>
            </a:endParaRPr>
          </a:p>
        </p:txBody>
      </p:sp>
    </p:spTree>
    <p:extLst>
      <p:ext uri="{BB962C8B-B14F-4D97-AF65-F5344CB8AC3E}">
        <p14:creationId xmlns:p14="http://schemas.microsoft.com/office/powerpoint/2010/main" val="392670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02A3-A762-984C-A777-0849BD5EEF17}"/>
              </a:ext>
            </a:extLst>
          </p:cNvPr>
          <p:cNvSpPr>
            <a:spLocks noGrp="1"/>
          </p:cNvSpPr>
          <p:nvPr>
            <p:ph type="title"/>
          </p:nvPr>
        </p:nvSpPr>
        <p:spPr>
          <a:xfrm>
            <a:off x="838200" y="275478"/>
            <a:ext cx="10515600" cy="609398"/>
          </a:xfrm>
        </p:spPr>
        <p:txBody>
          <a:bodyPr/>
          <a:lstStyle/>
          <a:p>
            <a:r>
              <a:rPr lang="en-US" b="1" dirty="0">
                <a:solidFill>
                  <a:srgbClr val="00B050"/>
                </a:solidFill>
                <a:ea typeface="Calibri Light"/>
                <a:cs typeface="Calibri Light"/>
              </a:rPr>
              <a:t>Simplifying a confusing system</a:t>
            </a:r>
            <a:endParaRPr lang="en-US" b="1" dirty="0">
              <a:solidFill>
                <a:srgbClr val="00B050"/>
              </a:solidFill>
            </a:endParaRPr>
          </a:p>
        </p:txBody>
      </p:sp>
      <p:sp>
        <p:nvSpPr>
          <p:cNvPr id="3" name="TextBox 2">
            <a:extLst>
              <a:ext uri="{FF2B5EF4-FFF2-40B4-BE49-F238E27FC236}">
                <a16:creationId xmlns:a16="http://schemas.microsoft.com/office/drawing/2014/main" id="{DBB4906B-EF87-4958-D296-A104D01D3335}"/>
              </a:ext>
            </a:extLst>
          </p:cNvPr>
          <p:cNvSpPr txBox="1"/>
          <p:nvPr/>
        </p:nvSpPr>
        <p:spPr>
          <a:xfrm>
            <a:off x="292754" y="1228850"/>
            <a:ext cx="11606491"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solidFill>
                  <a:srgbClr val="7030A0"/>
                </a:solidFill>
                <a:ea typeface="Calibri"/>
                <a:cs typeface="Calibri"/>
              </a:rPr>
              <a:t>The academic acronym "EmPATH" was specifically created to differentiate this model from other acute care and urgent care behavioral health programs, of which there are many different names, that can frequently mean different things where you are in the USA. The current nomenclature can even be vastly different from one county to a neighboring county!</a:t>
            </a:r>
          </a:p>
          <a:p>
            <a:endParaRPr lang="en-US" sz="1700" dirty="0">
              <a:solidFill>
                <a:srgbClr val="7030A0"/>
              </a:solidFill>
              <a:ea typeface="Calibri"/>
              <a:cs typeface="Calibri"/>
            </a:endParaRPr>
          </a:p>
          <a:p>
            <a:r>
              <a:rPr lang="en-US" sz="1700" dirty="0" err="1">
                <a:solidFill>
                  <a:srgbClr val="7030A0"/>
                </a:solidFill>
                <a:ea typeface="Calibri"/>
                <a:cs typeface="Calibri"/>
              </a:rPr>
              <a:t>EmPATH</a:t>
            </a:r>
            <a:r>
              <a:rPr lang="en-US" sz="1700" dirty="0">
                <a:solidFill>
                  <a:srgbClr val="7030A0"/>
                </a:solidFill>
                <a:ea typeface="Calibri"/>
                <a:cs typeface="Calibri"/>
              </a:rPr>
              <a:t> is an academic title well established in the literature for a specific type of program. </a:t>
            </a:r>
            <a:r>
              <a:rPr lang="en-US" sz="1700" dirty="0" err="1">
                <a:solidFill>
                  <a:srgbClr val="7030A0"/>
                </a:solidFill>
                <a:ea typeface="Calibri"/>
                <a:cs typeface="Calibri"/>
              </a:rPr>
              <a:t>EmPATH</a:t>
            </a:r>
            <a:r>
              <a:rPr lang="en-US" sz="1700" dirty="0">
                <a:solidFill>
                  <a:srgbClr val="7030A0"/>
                </a:solidFill>
                <a:ea typeface="Calibri"/>
                <a:cs typeface="Calibri"/>
              </a:rPr>
              <a:t> is not copyrighted or licensed , </a:t>
            </a:r>
            <a:r>
              <a:rPr lang="en-US" sz="1700" u="sng" dirty="0">
                <a:solidFill>
                  <a:srgbClr val="7030A0"/>
                </a:solidFill>
                <a:ea typeface="Calibri"/>
                <a:cs typeface="Calibri"/>
              </a:rPr>
              <a:t>anyone</a:t>
            </a:r>
            <a:r>
              <a:rPr lang="en-US" sz="1700" dirty="0">
                <a:solidFill>
                  <a:srgbClr val="7030A0"/>
                </a:solidFill>
                <a:ea typeface="Calibri"/>
                <a:cs typeface="Calibri"/>
              </a:rPr>
              <a:t> can create an </a:t>
            </a:r>
            <a:r>
              <a:rPr lang="en-US" sz="1700" dirty="0" err="1">
                <a:solidFill>
                  <a:srgbClr val="7030A0"/>
                </a:solidFill>
                <a:ea typeface="Calibri"/>
                <a:cs typeface="Calibri"/>
              </a:rPr>
              <a:t>EmPATH</a:t>
            </a:r>
            <a:r>
              <a:rPr lang="en-US" sz="1700" dirty="0">
                <a:solidFill>
                  <a:srgbClr val="7030A0"/>
                </a:solidFill>
                <a:ea typeface="Calibri"/>
                <a:cs typeface="Calibri"/>
              </a:rPr>
              <a:t> unit without needing permission or approval, just like any hospital can have a "Labor and Delivery unit" without needing to pay a copyright holder. </a:t>
            </a:r>
          </a:p>
          <a:p>
            <a:endParaRPr lang="en-US" sz="1700" dirty="0">
              <a:solidFill>
                <a:srgbClr val="7030A0"/>
              </a:solidFill>
              <a:ea typeface="Calibri"/>
              <a:cs typeface="Calibri"/>
            </a:endParaRPr>
          </a:p>
          <a:p>
            <a:r>
              <a:rPr lang="en-US" sz="1700" dirty="0">
                <a:solidFill>
                  <a:srgbClr val="7030A0"/>
                </a:solidFill>
                <a:ea typeface="Calibri"/>
                <a:cs typeface="Calibri"/>
              </a:rPr>
              <a:t>To fit the definition, to be an EmPATH unit, a program must:</a:t>
            </a:r>
          </a:p>
          <a:p>
            <a:endParaRPr lang="en-US" sz="1700" dirty="0">
              <a:solidFill>
                <a:srgbClr val="7030A0"/>
              </a:solidFill>
              <a:ea typeface="Calibri"/>
              <a:cs typeface="Calibri"/>
            </a:endParaRPr>
          </a:p>
          <a:p>
            <a:pPr marL="342900" indent="-342900">
              <a:buAutoNum type="arabicPeriod"/>
            </a:pPr>
            <a:r>
              <a:rPr lang="en-US" sz="1700" dirty="0">
                <a:solidFill>
                  <a:srgbClr val="7030A0"/>
                </a:solidFill>
                <a:ea typeface="Calibri"/>
                <a:cs typeface="Calibri"/>
              </a:rPr>
              <a:t>Be affiliated with an Emergency Department, usually in a hospital setting;</a:t>
            </a:r>
          </a:p>
          <a:p>
            <a:pPr marL="342900" indent="-342900">
              <a:buAutoNum type="arabicPeriod"/>
            </a:pPr>
            <a:r>
              <a:rPr lang="en-US" sz="1700" dirty="0">
                <a:solidFill>
                  <a:srgbClr val="7030A0"/>
                </a:solidFill>
                <a:ea typeface="Calibri"/>
                <a:cs typeface="Calibri"/>
              </a:rPr>
              <a:t>Treat high-acuity behavioral health patients that would traditionally be boarding in emergency departments</a:t>
            </a:r>
          </a:p>
          <a:p>
            <a:pPr marL="342900" indent="-342900">
              <a:buAutoNum type="arabicPeriod"/>
            </a:pPr>
            <a:r>
              <a:rPr lang="en-US" sz="1700" dirty="0">
                <a:solidFill>
                  <a:srgbClr val="7030A0"/>
                </a:solidFill>
                <a:ea typeface="Calibri"/>
                <a:cs typeface="Calibri"/>
              </a:rPr>
              <a:t>Have prompt access to a psychiatric provider who initiates a treatment plan within minutes of the patient's arrival on the EmPATH unit</a:t>
            </a:r>
          </a:p>
          <a:p>
            <a:pPr marL="342900" indent="-342900">
              <a:buAutoNum type="arabicPeriod"/>
            </a:pPr>
            <a:r>
              <a:rPr lang="en-US" sz="1700" dirty="0">
                <a:solidFill>
                  <a:srgbClr val="7030A0"/>
                </a:solidFill>
                <a:ea typeface="Calibri"/>
                <a:cs typeface="Calibri"/>
              </a:rPr>
              <a:t>Has an "open milieu" where patients are in recliners and are free to move about and engage in activities, as opposed to more traditional psych ERs where patients are confined to specific areas</a:t>
            </a:r>
          </a:p>
          <a:p>
            <a:pPr marL="342900" indent="-342900">
              <a:buAutoNum type="arabicPeriod"/>
            </a:pPr>
            <a:r>
              <a:rPr lang="en-US" sz="1700" dirty="0">
                <a:solidFill>
                  <a:srgbClr val="7030A0"/>
                </a:solidFill>
                <a:ea typeface="Calibri"/>
                <a:cs typeface="Calibri"/>
              </a:rPr>
              <a:t>The EmPATH unit is NOT a location where patients go to wait for an inpatient bed, instead there is active treatment ongoing for up to a set number of hours, and the final decision on inpatient admission vs discharge is not made until a thorough re-assessment is performed after the treatment plan has had ample opportunity to work</a:t>
            </a:r>
          </a:p>
        </p:txBody>
      </p:sp>
    </p:spTree>
    <p:extLst>
      <p:ext uri="{BB962C8B-B14F-4D97-AF65-F5344CB8AC3E}">
        <p14:creationId xmlns:p14="http://schemas.microsoft.com/office/powerpoint/2010/main" val="334665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751B-F717-32DE-4B2C-051385C2F2A6}"/>
              </a:ext>
            </a:extLst>
          </p:cNvPr>
          <p:cNvSpPr>
            <a:spLocks noGrp="1"/>
          </p:cNvSpPr>
          <p:nvPr>
            <p:ph type="title"/>
          </p:nvPr>
        </p:nvSpPr>
        <p:spPr>
          <a:xfrm>
            <a:off x="450849" y="208410"/>
            <a:ext cx="10902950" cy="664797"/>
          </a:xfrm>
        </p:spPr>
        <p:txBody>
          <a:bodyPr/>
          <a:lstStyle/>
          <a:p>
            <a:pPr algn="ctr"/>
            <a:r>
              <a:rPr lang="en-US" sz="4800" b="1" dirty="0">
                <a:solidFill>
                  <a:srgbClr val="00B050"/>
                </a:solidFill>
                <a:latin typeface="+mn-lt"/>
                <a:ea typeface="+mn-ea"/>
                <a:cs typeface="+mn-cs"/>
              </a:rPr>
              <a:t>A Question of Acuity</a:t>
            </a:r>
          </a:p>
        </p:txBody>
      </p:sp>
      <p:pic>
        <p:nvPicPr>
          <p:cNvPr id="3" name="Picture 2" descr="A logo for empath units&#10;&#10;Description automatically generated">
            <a:extLst>
              <a:ext uri="{FF2B5EF4-FFF2-40B4-BE49-F238E27FC236}">
                <a16:creationId xmlns:a16="http://schemas.microsoft.com/office/drawing/2014/main" id="{C04ED116-77D5-AF80-8923-BFE4CD0C6AC0}"/>
              </a:ext>
            </a:extLst>
          </p:cNvPr>
          <p:cNvPicPr>
            <a:picLocks noChangeAspect="1"/>
          </p:cNvPicPr>
          <p:nvPr/>
        </p:nvPicPr>
        <p:blipFill rotWithShape="1">
          <a:blip r:embed="rId2">
            <a:extLst>
              <a:ext uri="{28A0092B-C50C-407E-A947-70E740481C1C}">
                <a14:useLocalDpi xmlns:a14="http://schemas.microsoft.com/office/drawing/2010/main" val="0"/>
              </a:ext>
            </a:extLst>
          </a:blip>
          <a:srcRect l="24344" t="37821" r="23003" b="38653"/>
          <a:stretch/>
        </p:blipFill>
        <p:spPr>
          <a:xfrm>
            <a:off x="292100" y="5994744"/>
            <a:ext cx="2511885" cy="673383"/>
          </a:xfrm>
          <a:prstGeom prst="rect">
            <a:avLst/>
          </a:prstGeom>
        </p:spPr>
      </p:pic>
      <p:pic>
        <p:nvPicPr>
          <p:cNvPr id="4" name="Picture 3" descr="A logo of a company&#10;&#10;Description automatically generated">
            <a:extLst>
              <a:ext uri="{FF2B5EF4-FFF2-40B4-BE49-F238E27FC236}">
                <a16:creationId xmlns:a16="http://schemas.microsoft.com/office/drawing/2014/main" id="{8CB76ADF-93E2-E996-91B7-65673E90BC21}"/>
              </a:ext>
            </a:extLst>
          </p:cNvPr>
          <p:cNvPicPr>
            <a:picLocks noChangeAspect="1"/>
          </p:cNvPicPr>
          <p:nvPr/>
        </p:nvPicPr>
        <p:blipFill>
          <a:blip r:embed="rId3"/>
          <a:stretch>
            <a:fillRect/>
          </a:stretch>
        </p:blipFill>
        <p:spPr>
          <a:xfrm>
            <a:off x="10256282" y="5917085"/>
            <a:ext cx="1643618" cy="751042"/>
          </a:xfrm>
          <a:prstGeom prst="rect">
            <a:avLst/>
          </a:prstGeom>
        </p:spPr>
      </p:pic>
      <p:sp>
        <p:nvSpPr>
          <p:cNvPr id="5" name="TextBox 4">
            <a:extLst>
              <a:ext uri="{FF2B5EF4-FFF2-40B4-BE49-F238E27FC236}">
                <a16:creationId xmlns:a16="http://schemas.microsoft.com/office/drawing/2014/main" id="{A49A6149-3C1C-3FD0-BCED-3753226B474B}"/>
              </a:ext>
            </a:extLst>
          </p:cNvPr>
          <p:cNvSpPr txBox="1"/>
          <p:nvPr/>
        </p:nvSpPr>
        <p:spPr>
          <a:xfrm>
            <a:off x="126639" y="1048801"/>
            <a:ext cx="11535309" cy="4942379"/>
          </a:xfrm>
          <a:prstGeom prst="rect">
            <a:avLst/>
          </a:prstGeom>
          <a:noFill/>
        </p:spPr>
        <p:txBody>
          <a:bodyPr wrap="square" lIns="91440" tIns="45720" rIns="91440" bIns="45720" rtlCol="0" anchor="t">
            <a:spAutoFit/>
          </a:bodyPr>
          <a:lstStyle/>
          <a:p>
            <a:pPr marL="457200" marR="128905" indent="-457200">
              <a:spcBef>
                <a:spcPts val="1266"/>
              </a:spcBef>
              <a:spcAft>
                <a:spcPts val="600"/>
              </a:spcAft>
              <a:buFont typeface="Wingdings" panose="05000000000000000000" pitchFamily="2" charset="2"/>
              <a:buChar char="§"/>
            </a:pPr>
            <a:r>
              <a:rPr lang="en-US" sz="2600" b="1" dirty="0">
                <a:solidFill>
                  <a:srgbClr val="7030A0"/>
                </a:solidFill>
                <a:latin typeface="Calibri" panose="020F0502020204030204"/>
              </a:rPr>
              <a:t>T</a:t>
            </a:r>
            <a:r>
              <a:rPr lang="en-US" sz="2400" b="1" dirty="0">
                <a:solidFill>
                  <a:srgbClr val="7030A0"/>
                </a:solidFill>
                <a:latin typeface="Calibri" panose="020F0502020204030204"/>
              </a:rPr>
              <a:t>he primary difference between EmPATH units and crisis stabilization units (CSUs) is  that EmPATH units are for high-acuity patients who would otherwise be in an ED awaiting care. </a:t>
            </a:r>
            <a:endParaRPr lang="en-US" sz="2400" b="1">
              <a:solidFill>
                <a:srgbClr val="7030A0"/>
              </a:solidFill>
              <a:cs typeface="Calibri"/>
            </a:endParaRPr>
          </a:p>
          <a:p>
            <a:pPr marL="457200" marR="128905" indent="-457200">
              <a:spcBef>
                <a:spcPts val="1266"/>
              </a:spcBef>
              <a:spcAft>
                <a:spcPts val="600"/>
              </a:spcAft>
              <a:buFont typeface="Wingdings" panose="05000000000000000000" pitchFamily="2" charset="2"/>
              <a:buChar char="§"/>
            </a:pPr>
            <a:r>
              <a:rPr lang="en-US" sz="2400" b="1" dirty="0">
                <a:solidFill>
                  <a:srgbClr val="7030A0"/>
                </a:solidFill>
                <a:latin typeface="Calibri" panose="020F0502020204030204"/>
              </a:rPr>
              <a:t>EmPATH units are an “emergency path” to the most appropriate level of care for patients in a hospital-based emergency setting.</a:t>
            </a:r>
            <a:endParaRPr lang="en-US" sz="2400" b="1" dirty="0">
              <a:solidFill>
                <a:srgbClr val="7030A0"/>
              </a:solidFill>
              <a:latin typeface="Calibri" panose="020F0502020204030204"/>
              <a:cs typeface="Calibri"/>
            </a:endParaRPr>
          </a:p>
          <a:p>
            <a:pPr marL="457200" marR="148590" indent="-457200">
              <a:spcBef>
                <a:spcPts val="1446"/>
              </a:spcBef>
              <a:spcAft>
                <a:spcPts val="600"/>
              </a:spcAft>
              <a:buFont typeface="Wingdings" panose="05000000000000000000" pitchFamily="2" charset="2"/>
              <a:buChar char="§"/>
            </a:pPr>
            <a:r>
              <a:rPr lang="en-US" sz="2400" b="1" dirty="0">
                <a:solidFill>
                  <a:srgbClr val="7030A0"/>
                </a:solidFill>
                <a:latin typeface="Calibri" panose="020F0502020204030204"/>
              </a:rPr>
              <a:t>•EmPATH units can more thoroughly evaluate the presenting issue from both medical and psychologic standpoints, and offer a  larger array of treatments than a CSU, which typically is more focused on psychotherapy interventions. </a:t>
            </a:r>
            <a:endParaRPr lang="en-US" sz="2400" b="1" dirty="0">
              <a:solidFill>
                <a:srgbClr val="7030A0"/>
              </a:solidFill>
              <a:latin typeface="Calibri" panose="020F0502020204030204"/>
              <a:cs typeface="Calibri"/>
            </a:endParaRPr>
          </a:p>
          <a:p>
            <a:pPr marL="457200" marR="148590" indent="-457200">
              <a:spcBef>
                <a:spcPts val="1446"/>
              </a:spcBef>
              <a:spcAft>
                <a:spcPts val="600"/>
              </a:spcAft>
              <a:buFont typeface="Wingdings" panose="05000000000000000000" pitchFamily="2" charset="2"/>
              <a:buChar char="§"/>
            </a:pPr>
            <a:r>
              <a:rPr lang="en-US" sz="2400" b="1" dirty="0">
                <a:solidFill>
                  <a:srgbClr val="7030A0"/>
                </a:solidFill>
                <a:latin typeface="Calibri" panose="020F0502020204030204"/>
                <a:cs typeface="Calibri"/>
              </a:rPr>
              <a:t>Most 'CSU's are great programs but are based 'off hospital grounds' in the community, and so can't accept involuntary patients, or patients with acute substance intoxication/withdrawal, or medical comorbidity.  </a:t>
            </a:r>
          </a:p>
        </p:txBody>
      </p:sp>
    </p:spTree>
    <p:extLst>
      <p:ext uri="{BB962C8B-B14F-4D97-AF65-F5344CB8AC3E}">
        <p14:creationId xmlns:p14="http://schemas.microsoft.com/office/powerpoint/2010/main" val="171649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22A53-87AB-4EEB-881F-EECD5305A375}"/>
              </a:ext>
            </a:extLst>
          </p:cNvPr>
          <p:cNvSpPr txBox="1"/>
          <p:nvPr/>
        </p:nvSpPr>
        <p:spPr>
          <a:xfrm>
            <a:off x="1216242" y="333687"/>
            <a:ext cx="10182686" cy="2246769"/>
          </a:xfrm>
          <a:prstGeom prst="rect">
            <a:avLst/>
          </a:prstGeom>
          <a:noFill/>
        </p:spPr>
        <p:txBody>
          <a:bodyPr wrap="square" lIns="91440" tIns="45720" rIns="91440" bIns="45720" rtlCol="0" anchor="t">
            <a:spAutoFit/>
          </a:bodyPr>
          <a:lstStyle/>
          <a:p>
            <a:pPr defTabSz="685800">
              <a:defRPr/>
            </a:pP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Many wonderful community crisis </a:t>
            </a:r>
            <a:r>
              <a:rPr lang="en-US" sz="2000" i="1" dirty="0">
                <a:solidFill>
                  <a:srgbClr val="7030A0"/>
                </a:solidFill>
                <a:latin typeface="Calibri" panose="020F0502020204030204"/>
              </a:rPr>
              <a:t>stabilization (CSU) programs</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 have been created with the hopes of reducing ED use for psychiatric patients – but</a:t>
            </a:r>
            <a:r>
              <a:rPr lang="en-US" sz="2000" i="1" dirty="0">
                <a:solidFill>
                  <a:srgbClr val="7030A0"/>
                </a:solidFill>
                <a:latin typeface="Calibri" panose="020F0502020204030204"/>
              </a:rPr>
              <a:t> while they</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 </a:t>
            </a:r>
            <a:r>
              <a:rPr lang="en-US" sz="2000" i="1" dirty="0">
                <a:solidFill>
                  <a:srgbClr val="7030A0"/>
                </a:solidFill>
                <a:latin typeface="Calibri" panose="020F0502020204030204"/>
              </a:rPr>
              <a:t>do excellent work for many types of patients,  </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here’s why these often </a:t>
            </a:r>
            <a:r>
              <a:rPr lang="en-US" sz="2000" i="1" dirty="0">
                <a:solidFill>
                  <a:srgbClr val="7030A0"/>
                </a:solidFill>
                <a:latin typeface="Calibri" panose="020F0502020204030204"/>
              </a:rPr>
              <a:t>aren't 'for everybody',</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 and </a:t>
            </a:r>
            <a:r>
              <a:rPr lang="en-US" sz="2000" i="1" dirty="0">
                <a:solidFill>
                  <a:srgbClr val="7030A0"/>
                </a:solidFill>
                <a:latin typeface="Calibri" panose="020F0502020204030204"/>
              </a:rPr>
              <a:t>the reason many</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 emergency psychiatry patients still come to the </a:t>
            </a:r>
            <a:r>
              <a:rPr lang="en-US" sz="2000" i="1" dirty="0">
                <a:solidFill>
                  <a:srgbClr val="7030A0"/>
                </a:solidFill>
                <a:latin typeface="Calibri" panose="020F0502020204030204"/>
              </a:rPr>
              <a:t>Emergency Departments</a:t>
            </a:r>
            <a:r>
              <a:rPr kumimoji="0" lang="en-US" sz="2000" b="0" i="1" u="none" strike="noStrike" kern="1200" cap="none" spc="0" normalizeH="0" baseline="0" noProof="0" dirty="0">
                <a:ln>
                  <a:noFill/>
                </a:ln>
                <a:solidFill>
                  <a:srgbClr val="7030A0"/>
                </a:solidFill>
                <a:effectLst/>
                <a:uLnTx/>
                <a:uFillTx/>
                <a:latin typeface="Calibri" panose="020F0502020204030204"/>
                <a:ea typeface="+mn-ea"/>
                <a:cs typeface="+mn-cs"/>
              </a:rPr>
              <a:t>:</a:t>
            </a:r>
            <a:endParaRPr lang="en-US" sz="2000" b="0" i="1" u="none" strike="noStrike" kern="1200" cap="none" spc="0" normalizeH="0" baseline="0" noProof="0">
              <a:ln>
                <a:noFill/>
              </a:ln>
              <a:solidFill>
                <a:srgbClr val="7030A0"/>
              </a:solidFill>
              <a:effectLst/>
              <a:uLnTx/>
              <a:uFillTx/>
              <a:latin typeface="Calibri" panose="020F0502020204030204"/>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srgbClr val="7030A0"/>
              </a:solidFill>
              <a:effectLst/>
              <a:uLnTx/>
              <a:uFillTx/>
              <a:latin typeface="Calibri" panose="020F0502020204030204"/>
              <a:cs typeface="Calibri"/>
            </a:endParaRPr>
          </a:p>
          <a:p>
            <a:pPr marL="257175" marR="0" lvl="0" indent="-257175" algn="l" defTabSz="685800" rtl="0" eaLnBrk="1" fontAlgn="auto" latinLnBrk="0" hangingPunct="1">
              <a:lnSpc>
                <a:spcPct val="100000"/>
              </a:lnSpc>
              <a:spcBef>
                <a:spcPts val="0"/>
              </a:spcBef>
              <a:spcAft>
                <a:spcPts val="0"/>
              </a:spcAft>
              <a:buClrTx/>
              <a:buSzTx/>
              <a:buFont typeface="+mj-lt"/>
              <a:buAutoNum type="arabicParenR"/>
              <a:tabLst/>
              <a:defRPr/>
            </a:pPr>
            <a:r>
              <a:rPr kumimoji="0" lang="en-US" sz="2000" b="1" i="0" u="none" strike="noStrike" kern="1200" cap="none" spc="0" normalizeH="0" baseline="0" noProof="0" dirty="0">
                <a:ln>
                  <a:noFill/>
                </a:ln>
                <a:solidFill>
                  <a:srgbClr val="7030A0"/>
                </a:solidFill>
                <a:effectLst/>
                <a:uLnTx/>
                <a:uFillTx/>
                <a:latin typeface="Calibri" panose="020F0502020204030204"/>
                <a:ea typeface="+mn-ea"/>
                <a:cs typeface="+mn-cs"/>
              </a:rPr>
              <a:t>These programs tend to be set up for </a:t>
            </a:r>
            <a:r>
              <a:rPr kumimoji="0" lang="en-US" sz="2000" b="1" i="0" u="sng" strike="noStrike" kern="1200" cap="none" spc="0" normalizeH="0" baseline="0" noProof="0" dirty="0">
                <a:ln>
                  <a:noFill/>
                </a:ln>
                <a:solidFill>
                  <a:srgbClr val="7030A0"/>
                </a:solidFill>
                <a:effectLst/>
                <a:uLnTx/>
                <a:uFillTx/>
                <a:latin typeface="Calibri" panose="020F0502020204030204"/>
                <a:ea typeface="+mn-ea"/>
                <a:cs typeface="+mn-cs"/>
              </a:rPr>
              <a:t>mild-to-moderate severity</a:t>
            </a:r>
            <a:r>
              <a:rPr kumimoji="0" lang="en-US" sz="2000" b="1" i="0" u="none" strike="noStrike" kern="1200" cap="none" spc="0" normalizeH="0" baseline="0" noProof="0" dirty="0">
                <a:ln>
                  <a:noFill/>
                </a:ln>
                <a:solidFill>
                  <a:srgbClr val="7030A0"/>
                </a:solidFill>
                <a:effectLst/>
                <a:uLnTx/>
                <a:uFillTx/>
                <a:latin typeface="Calibri" panose="020F0502020204030204"/>
                <a:ea typeface="+mn-ea"/>
                <a:cs typeface="+mn-cs"/>
              </a:rPr>
              <a:t> patients</a:t>
            </a:r>
            <a:endParaRPr lang="en-US" sz="2000" b="1" i="0" u="none" strike="noStrike" kern="1200" cap="none" spc="0" normalizeH="0" baseline="0" noProof="0" dirty="0">
              <a:ln>
                <a:noFill/>
              </a:ln>
              <a:solidFill>
                <a:srgbClr val="7030A0"/>
              </a:solidFill>
              <a:effectLst/>
              <a:uLnTx/>
              <a:uFillTx/>
              <a:latin typeface="Calibri" panose="020F0502020204030204"/>
              <a:cs typeface="Calibri"/>
            </a:endParaRPr>
          </a:p>
          <a:p>
            <a:pPr marL="257175" indent="-257175" defTabSz="685800">
              <a:buFont typeface="+mj-lt"/>
              <a:buAutoNum type="arabicParenR"/>
              <a:defRPr/>
            </a:pPr>
            <a:r>
              <a:rPr kumimoji="0" lang="en-US" sz="2000" b="1" i="0" u="none" strike="noStrike" kern="1200" cap="none" spc="0" normalizeH="0" baseline="0" noProof="0" dirty="0">
                <a:ln>
                  <a:noFill/>
                </a:ln>
                <a:solidFill>
                  <a:srgbClr val="7030A0"/>
                </a:solidFill>
                <a:effectLst/>
                <a:uLnTx/>
                <a:uFillTx/>
                <a:latin typeface="Calibri" panose="020F0502020204030204"/>
                <a:ea typeface="+mn-ea"/>
                <a:cs typeface="+mn-cs"/>
              </a:rPr>
              <a:t>They have exclusion algorithms for acute patients, </a:t>
            </a:r>
            <a:r>
              <a:rPr kumimoji="0" lang="en-US" sz="2000" b="1" i="0" u="sng" strike="noStrike" kern="1200" cap="none" spc="0" normalizeH="0" baseline="0" noProof="0" dirty="0">
                <a:ln>
                  <a:noFill/>
                </a:ln>
                <a:solidFill>
                  <a:srgbClr val="7030A0"/>
                </a:solidFill>
                <a:effectLst/>
                <a:uLnTx/>
                <a:uFillTx/>
                <a:latin typeface="Calibri" panose="020F0502020204030204"/>
                <a:ea typeface="+mn-ea"/>
                <a:cs typeface="+mn-cs"/>
              </a:rPr>
              <a:t>which </a:t>
            </a:r>
            <a:r>
              <a:rPr lang="en-US" sz="2000" b="1" u="sng" dirty="0">
                <a:solidFill>
                  <a:srgbClr val="7030A0"/>
                </a:solidFill>
                <a:latin typeface="Calibri" panose="020F0502020204030204"/>
              </a:rPr>
              <a:t>say</a:t>
            </a:r>
            <a:r>
              <a:rPr kumimoji="0" lang="en-US" sz="2000" b="1" i="0" u="sng" strike="noStrike" kern="1200" cap="none" spc="0" normalizeH="0" baseline="0" noProof="0" dirty="0">
                <a:ln>
                  <a:noFill/>
                </a:ln>
                <a:solidFill>
                  <a:srgbClr val="7030A0"/>
                </a:solidFill>
                <a:effectLst/>
                <a:uLnTx/>
                <a:uFillTx/>
                <a:latin typeface="Calibri" panose="020F0502020204030204"/>
                <a:ea typeface="+mn-ea"/>
                <a:cs typeface="+mn-cs"/>
              </a:rPr>
              <a:t> ‘send to the ED’ or ‘call 911”</a:t>
            </a:r>
            <a:endParaRPr lang="en-US" sz="2000" b="1" i="0" u="sng" strike="noStrike" kern="1200" cap="none" spc="0" normalizeH="0" baseline="0" noProof="0" dirty="0">
              <a:ln>
                <a:noFill/>
              </a:ln>
              <a:solidFill>
                <a:srgbClr val="7030A0"/>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4A50A1F6-F5B4-4D82-BE69-145C06EBC7AC}"/>
              </a:ext>
            </a:extLst>
          </p:cNvPr>
          <p:cNvSpPr txBox="1"/>
          <p:nvPr/>
        </p:nvSpPr>
        <p:spPr>
          <a:xfrm>
            <a:off x="1221484" y="3084597"/>
            <a:ext cx="7238958" cy="3416128"/>
          </a:xfrm>
          <a:prstGeom prst="rect">
            <a:avLst/>
          </a:prstGeom>
          <a:noFill/>
          <a:ln w="6350">
            <a:solidFill>
              <a:schemeClr val="tx1"/>
            </a:solidFill>
          </a:ln>
        </p:spPr>
        <p:txBody>
          <a:bodyPr wrap="square" rtlCol="0">
            <a:sp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Common </a:t>
            </a:r>
            <a:r>
              <a:rPr kumimoji="0" lang="en-US" sz="1800" b="1" i="0" u="none" strike="noStrike" kern="1200" cap="none" spc="0" normalizeH="0" baseline="0" noProof="0" dirty="0">
                <a:ln>
                  <a:noFill/>
                </a:ln>
                <a:solidFill>
                  <a:srgbClr val="E8362B"/>
                </a:solidFill>
                <a:effectLst/>
                <a:uLnTx/>
                <a:uFillTx/>
                <a:latin typeface="Calibri" panose="020F0502020204030204" pitchFamily="34" charset="0"/>
                <a:ea typeface="Calibri" panose="020F0502020204030204" pitchFamily="34" charset="0"/>
                <a:cs typeface="Times New Roman" panose="02020603050405020304" pitchFamily="18" charset="0"/>
              </a:rPr>
              <a:t>Exclusion Criteria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for Community Crisis Centers</a:t>
            </a: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who are currently agitated/aggressive or history of violence</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with profound symptoms of psychosis/disorganization</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with severe suicidal ideation or a serious suicide attempt</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with active substance/alcohol intoxication or withdrawal</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on involuntary status or with active criminal charges</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pronounced comorbid medical issues, incl overdose,</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self-injury</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with vital signs abnormalities</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with serious developmental disabilities/neurologic issues</a:t>
            </a:r>
          </a:p>
          <a:p>
            <a:pPr marL="257175" marR="0" lvl="0" indent="-257175" algn="l" defTabSz="6858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who have utilized the crisis program too frequently/recidivists</a:t>
            </a:r>
          </a:p>
          <a:p>
            <a:pPr marL="257175" marR="0" lvl="0" indent="-257175" algn="l" defTabSz="685800" rtl="0" eaLnBrk="1" fontAlgn="auto" latinLnBrk="0" hangingPunct="1">
              <a:lnSpc>
                <a:spcPct val="107000"/>
              </a:lnSpc>
              <a:spcBef>
                <a:spcPts val="0"/>
              </a:spcBef>
              <a:spcAft>
                <a:spcPts val="60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Patients who refuse indicated medications</a:t>
            </a:r>
          </a:p>
        </p:txBody>
      </p:sp>
    </p:spTree>
    <p:extLst>
      <p:ext uri="{BB962C8B-B14F-4D97-AF65-F5344CB8AC3E}">
        <p14:creationId xmlns:p14="http://schemas.microsoft.com/office/powerpoint/2010/main" val="284837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26" y="338540"/>
            <a:ext cx="10515600" cy="535531"/>
          </a:xfrm>
        </p:spPr>
        <p:txBody>
          <a:bodyPr/>
          <a:lstStyle/>
          <a:p>
            <a:r>
              <a:rPr lang="en-US" sz="3200" b="1" dirty="0"/>
              <a:t>A Calming, Comfortable Environment</a:t>
            </a:r>
          </a:p>
        </p:txBody>
      </p:sp>
      <p:pic>
        <p:nvPicPr>
          <p:cNvPr id="4" name="Picture 3">
            <a:extLst>
              <a:ext uri="{FF2B5EF4-FFF2-40B4-BE49-F238E27FC236}">
                <a16:creationId xmlns:a16="http://schemas.microsoft.com/office/drawing/2014/main" id="{FA60C1A6-7E70-48CD-9209-4524430F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040" y="356676"/>
            <a:ext cx="3846334" cy="241903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4A49E574-A54E-4B22-BF47-223E88EB6EA1}"/>
              </a:ext>
            </a:extLst>
          </p:cNvPr>
          <p:cNvPicPr>
            <a:picLocks noChangeAspect="1"/>
          </p:cNvPicPr>
          <p:nvPr/>
        </p:nvPicPr>
        <p:blipFill>
          <a:blip r:embed="rId4"/>
          <a:stretch>
            <a:fillRect/>
          </a:stretch>
        </p:blipFill>
        <p:spPr>
          <a:xfrm>
            <a:off x="526026" y="1171081"/>
            <a:ext cx="5857280" cy="4015893"/>
          </a:xfrm>
          <a:prstGeom prst="rect">
            <a:avLst/>
          </a:prstGeom>
        </p:spPr>
      </p:pic>
      <p:pic>
        <p:nvPicPr>
          <p:cNvPr id="6" name="Picture 5" descr="A picture containing floor, indoor, ceiling, wall&#10;&#10;Description automatically generated">
            <a:extLst>
              <a:ext uri="{FF2B5EF4-FFF2-40B4-BE49-F238E27FC236}">
                <a16:creationId xmlns:a16="http://schemas.microsoft.com/office/drawing/2014/main" id="{85454CAB-3207-4212-A5C4-1668A402C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345" y="3284738"/>
            <a:ext cx="5046956" cy="3364637"/>
          </a:xfrm>
          <a:prstGeom prst="rect">
            <a:avLst/>
          </a:prstGeom>
        </p:spPr>
      </p:pic>
      <p:sp>
        <p:nvSpPr>
          <p:cNvPr id="5" name="Explosion: 14 Points 4">
            <a:extLst>
              <a:ext uri="{FF2B5EF4-FFF2-40B4-BE49-F238E27FC236}">
                <a16:creationId xmlns:a16="http://schemas.microsoft.com/office/drawing/2014/main" id="{DBCAA7A8-4F09-DFBD-7FC0-F72FA84B2321}"/>
              </a:ext>
            </a:extLst>
          </p:cNvPr>
          <p:cNvSpPr/>
          <p:nvPr/>
        </p:nvSpPr>
        <p:spPr>
          <a:xfrm>
            <a:off x="1004047" y="5292684"/>
            <a:ext cx="4204447" cy="15653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E55E07A-1CD7-F44B-29F3-B0ABCEF73C09}"/>
              </a:ext>
            </a:extLst>
          </p:cNvPr>
          <p:cNvSpPr txBox="1"/>
          <p:nvPr/>
        </p:nvSpPr>
        <p:spPr>
          <a:xfrm>
            <a:off x="2088776" y="5778530"/>
            <a:ext cx="1721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As seen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00"/>
                </a:solidFill>
                <a:effectLst/>
                <a:uLnTx/>
                <a:uFillTx/>
                <a:latin typeface="Calibri" panose="020F0502020204030204"/>
                <a:ea typeface="+mn-ea"/>
                <a:cs typeface="+mn-cs"/>
              </a:rPr>
              <a:t>The New Yorker</a:t>
            </a:r>
          </a:p>
        </p:txBody>
      </p:sp>
      <p:sp>
        <p:nvSpPr>
          <p:cNvPr id="10" name="Arrow: Right 9">
            <a:extLst>
              <a:ext uri="{FF2B5EF4-FFF2-40B4-BE49-F238E27FC236}">
                <a16:creationId xmlns:a16="http://schemas.microsoft.com/office/drawing/2014/main" id="{90FB35C7-A2C6-7A76-F9A8-CA67F5CDCE94}"/>
              </a:ext>
            </a:extLst>
          </p:cNvPr>
          <p:cNvSpPr/>
          <p:nvPr/>
        </p:nvSpPr>
        <p:spPr>
          <a:xfrm>
            <a:off x="4957482" y="6075342"/>
            <a:ext cx="1613647" cy="21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358562"/>
      </p:ext>
    </p:extLst>
  </p:cSld>
  <p:clrMapOvr>
    <a:masterClrMapping/>
  </p:clrMapOvr>
</p:sld>
</file>

<file path=ppt/theme/theme1.xml><?xml version="1.0" encoding="utf-8"?>
<a:theme xmlns:a="http://schemas.openxmlformats.org/drawingml/2006/main" name="Vituity® PPT Theme">
  <a:themeElements>
    <a:clrScheme name="Vituity PPT Theme 2018">
      <a:dk1>
        <a:srgbClr val="F49100"/>
      </a:dk1>
      <a:lt1>
        <a:srgbClr val="FFFFFF"/>
      </a:lt1>
      <a:dk2>
        <a:srgbClr val="878A8D"/>
      </a:dk2>
      <a:lt2>
        <a:srgbClr val="CFCFCE"/>
      </a:lt2>
      <a:accent1>
        <a:srgbClr val="FCC000"/>
      </a:accent1>
      <a:accent2>
        <a:srgbClr val="F49100"/>
      </a:accent2>
      <a:accent3>
        <a:srgbClr val="E8362B"/>
      </a:accent3>
      <a:accent4>
        <a:srgbClr val="FF6900"/>
      </a:accent4>
      <a:accent5>
        <a:srgbClr val="888B8D"/>
      </a:accent5>
      <a:accent6>
        <a:srgbClr val="DEDEDE"/>
      </a:accent6>
      <a:hlink>
        <a:srgbClr val="E8362B"/>
      </a:hlink>
      <a:folHlink>
        <a:srgbClr val="D02F2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tuity® PPT Theme" id="{A5FEB6CB-9AC3-CB47-8110-B9792BE6A678}" vid="{2CE5FC00-47B1-DB42-BDAD-24E3ADA2179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AA14DA4DC314EBDA96CA417531046" ma:contentTypeVersion="15" ma:contentTypeDescription="Create a new document." ma:contentTypeScope="" ma:versionID="e9b8edb979c14e3fef9cc9a0228244a1">
  <xsd:schema xmlns:xsd="http://www.w3.org/2001/XMLSchema" xmlns:xs="http://www.w3.org/2001/XMLSchema" xmlns:p="http://schemas.microsoft.com/office/2006/metadata/properties" xmlns:ns2="991cd286-6ed1-4c73-84e7-989054d558f1" xmlns:ns3="37fa2aad-505e-43d3-934e-4035fbdf9284" targetNamespace="http://schemas.microsoft.com/office/2006/metadata/properties" ma:root="true" ma:fieldsID="4f335e0dc93c91b14c2bcedad14dcf59" ns2:_="" ns3:_="">
    <xsd:import namespace="991cd286-6ed1-4c73-84e7-989054d558f1"/>
    <xsd:import namespace="37fa2aad-505e-43d3-934e-4035fbdf92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cd286-6ed1-4c73-84e7-989054d55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142200-cc07-4f23-8ef3-ce718c3dc79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fa2aad-505e-43d3-934e-4035fbdf928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ad46c09-8b1c-4ca6-8f3c-4a637f000292}" ma:internalName="TaxCatchAll" ma:showField="CatchAllData" ma:web="37fa2aad-505e-43d3-934e-4035fbdf92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fa2aad-505e-43d3-934e-4035fbdf9284">
      <UserInfo>
        <DisplayName>Shelby Franklin</DisplayName>
        <AccountId>49</AccountId>
        <AccountType/>
      </UserInfo>
      <UserInfo>
        <DisplayName>Scott Zeller</DisplayName>
        <AccountId>22</AccountId>
        <AccountType/>
      </UserInfo>
      <UserInfo>
        <DisplayName>Gabriela Swift</DisplayName>
        <AccountId>29</AccountId>
        <AccountType/>
      </UserInfo>
      <UserInfo>
        <DisplayName>Kimberly Lopez</DisplayName>
        <AccountId>18</AccountId>
        <AccountType/>
      </UserInfo>
      <UserInfo>
        <DisplayName>Eliza Stein</DisplayName>
        <AccountId>80</AccountId>
        <AccountType/>
      </UserInfo>
      <UserInfo>
        <DisplayName>Cindy Moccio</DisplayName>
        <AccountId>65</AccountId>
        <AccountType/>
      </UserInfo>
    </SharedWithUsers>
    <lcf76f155ced4ddcb4097134ff3c332f xmlns="991cd286-6ed1-4c73-84e7-989054d558f1">
      <Terms xmlns="http://schemas.microsoft.com/office/infopath/2007/PartnerControls"/>
    </lcf76f155ced4ddcb4097134ff3c332f>
    <TaxCatchAll xmlns="37fa2aad-505e-43d3-934e-4035fbdf9284" xsi:nil="true"/>
  </documentManagement>
</p:properties>
</file>

<file path=customXml/itemProps1.xml><?xml version="1.0" encoding="utf-8"?>
<ds:datastoreItem xmlns:ds="http://schemas.openxmlformats.org/officeDocument/2006/customXml" ds:itemID="{867A81F8-BEF7-4A64-9C3E-DB98C74EE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cd286-6ed1-4c73-84e7-989054d558f1"/>
    <ds:schemaRef ds:uri="37fa2aad-505e-43d3-934e-4035fbdf92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C59B3-88EB-4B4E-86B4-13AA89F6ABE6}">
  <ds:schemaRefs>
    <ds:schemaRef ds:uri="http://schemas.microsoft.com/sharepoint/v3/contenttype/forms"/>
  </ds:schemaRefs>
</ds:datastoreItem>
</file>

<file path=customXml/itemProps3.xml><?xml version="1.0" encoding="utf-8"?>
<ds:datastoreItem xmlns:ds="http://schemas.openxmlformats.org/officeDocument/2006/customXml" ds:itemID="{8B623EE8-BC5D-4A3A-9003-FD5A51D7D43F}">
  <ds:schemaRefs>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37fa2aad-505e-43d3-934e-4035fbdf9284"/>
    <ds:schemaRef ds:uri="991cd286-6ed1-4c73-84e7-989054d558f1"/>
  </ds:schemaRefs>
</ds:datastoreItem>
</file>

<file path=docProps/app.xml><?xml version="1.0" encoding="utf-8"?>
<Properties xmlns="http://schemas.openxmlformats.org/officeDocument/2006/extended-properties" xmlns:vt="http://schemas.openxmlformats.org/officeDocument/2006/docPropsVTypes">
  <Template/>
  <TotalTime>150</TotalTime>
  <Words>1528</Words>
  <Application>Microsoft Office PowerPoint</Application>
  <PresentationFormat>Widescreen</PresentationFormat>
  <Paragraphs>90</Paragraphs>
  <Slides>17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Aptos Display</vt:lpstr>
      <vt:lpstr>Arial</vt:lpstr>
      <vt:lpstr>Calibri</vt:lpstr>
      <vt:lpstr>Calibri Light</vt:lpstr>
      <vt:lpstr>Wingdings</vt:lpstr>
      <vt:lpstr>Vituity® PPT Theme</vt:lpstr>
      <vt:lpstr>Office Theme</vt:lpstr>
      <vt:lpstr>Office Theme</vt:lpstr>
      <vt:lpstr>PowerPoint Presentation</vt:lpstr>
      <vt:lpstr>An EmPATH unit is NOT a CSU!</vt:lpstr>
      <vt:lpstr>The Origin of EmPATH</vt:lpstr>
      <vt:lpstr>Why can’t we call our EmPATH unit a CSU?</vt:lpstr>
      <vt:lpstr>Well then, why shouldn’t we call our EmPATH unit a CSU?</vt:lpstr>
      <vt:lpstr>Simplifying a confusing system</vt:lpstr>
      <vt:lpstr>A Question of Acuity</vt:lpstr>
      <vt:lpstr>PowerPoint Presentation</vt:lpstr>
      <vt:lpstr>A Calming, Comfortable Environment</vt:lpstr>
      <vt:lpstr> </vt:lpstr>
      <vt:lpstr> </vt:lpstr>
      <vt:lpstr>Important points and clarifications</vt:lpstr>
      <vt:lpstr>Important points and clarifications</vt:lpstr>
      <vt:lpstr>EmPATH Scope of Service</vt:lpstr>
      <vt:lpstr>EmPATH Unit Inclusion Criteria</vt:lpstr>
      <vt:lpstr>EmPATH Unit Exclusion Criteria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Kaszycki</dc:creator>
  <cp:lastModifiedBy>Scott Zeller</cp:lastModifiedBy>
  <cp:revision>831</cp:revision>
  <dcterms:created xsi:type="dcterms:W3CDTF">2017-10-25T17:46:33Z</dcterms:created>
  <dcterms:modified xsi:type="dcterms:W3CDTF">2024-04-25T17:46:43Z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0x010100EF2AA14DA4DC314EBDA96CA417531046</vt:lpwstr>
  </property>
  <property fmtid="{D5CDD505-2E9C-101B-9397-08002B2CF9AE}" pid="3" name="Year">
    <vt:lpwstr/>
  </property>
  <property fmtid="{D5CDD505-2E9C-101B-9397-08002B2CF9AE}" pid="4" name="ColGlobalProject">
    <vt:lpwstr/>
  </property>
  <property fmtid="{D5CDD505-2E9C-101B-9397-08002B2CF9AE}" pid="5" name="ColStage">
    <vt:lpwstr/>
  </property>
  <property fmtid="{D5CDD505-2E9C-101B-9397-08002B2CF9AE}" pid="6" name="ColAssetType">
    <vt:lpwstr/>
  </property>
  <property fmtid="{D5CDD505-2E9C-101B-9397-08002B2CF9AE}" pid="7" name="ColAudience">
    <vt:lpwstr/>
  </property>
  <property fmtid="{D5CDD505-2E9C-101B-9397-08002B2CF9AE}" pid="8" name="MediaServiceImageTags">
    <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lpwstr/>
  </property>
</Properties>
</file>